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nva Sans" panose="020B0503030501040103" pitchFamily="34" charset="0"/>
      <p:regular r:id="rId23"/>
    </p:embeddedFont>
    <p:embeddedFont>
      <p:font typeface="Montserrat" pitchFamily="2" charset="77"/>
      <p:regular r:id="rId24"/>
    </p:embeddedFont>
    <p:embeddedFont>
      <p:font typeface="Montserrat Bold" pitchFamily="2" charset="77"/>
      <p:regular r:id="rId25"/>
      <p:bold r:id="rId26"/>
    </p:embeddedFont>
    <p:embeddedFont>
      <p:font typeface="Montserrat Italics" pitchFamily="2" charset="77"/>
      <p:regular r:id="rId27"/>
      <p:italic r:id="rId28"/>
    </p:embeddedFont>
    <p:embeddedFont>
      <p:font typeface="Montserrat Medium" panose="020F0502020204030204" pitchFamily="34" charset="0"/>
      <p:regular r:id="rId29"/>
    </p:embeddedFont>
    <p:embeddedFont>
      <p:font typeface="Norwester" pitchFamily="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autoAdjust="0"/>
    <p:restoredTop sz="62223" autoAdjust="0"/>
  </p:normalViewPr>
  <p:slideViewPr>
    <p:cSldViewPr>
      <p:cViewPr varScale="1">
        <p:scale>
          <a:sx n="64" d="100"/>
          <a:sy n="64" d="100"/>
        </p:scale>
        <p:origin x="221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Hello everyone. Today, I'm excited to present my work on 'Churn Prediction Analysis,' focusing on how we can leverage machine learning to build models that accurately predict customer churn. This is a critical area for any business, especially in competitive industries, as retaining existing customers is often more cost-effective than acquiring new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bar plots highlight the average churn risk across different categorical variables.</a:t>
            </a:r>
          </a:p>
          <a:p>
            <a:endParaRPr lang="en-US" dirty="0"/>
          </a:p>
          <a:p>
            <a:r>
              <a:rPr lang="en-US" dirty="0"/>
              <a:t>For '</a:t>
            </a:r>
            <a:r>
              <a:rPr lang="en-US" dirty="0" err="1"/>
              <a:t>membership_category</a:t>
            </a:r>
            <a:r>
              <a:rPr lang="en-US" dirty="0"/>
              <a:t>,' customers with ‘Basic/ No Membership' show a significantly higher average churn risk. This indicates that membership programs play a vital role in retention.</a:t>
            </a:r>
          </a:p>
          <a:p>
            <a:endParaRPr lang="en-US" dirty="0"/>
          </a:p>
          <a:p>
            <a:r>
              <a:rPr lang="en-US" dirty="0"/>
              <a:t>Customers who did not utilize special discounts have a slightly higher churn rate, underscoring the importance of promotional offers.</a:t>
            </a:r>
          </a:p>
          <a:p>
            <a:r>
              <a:rPr lang="en-US" dirty="0"/>
              <a:t>Similarly, those who do not prefer offers tend to churn more.</a:t>
            </a:r>
          </a:p>
          <a:p>
            <a:r>
              <a:rPr lang="en-US" dirty="0"/>
              <a:t>Lastly, our analysis showed that customers with a higher complaint history tend to churn more, emphasizing the need for effective complaint resolution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scatter plots visualize the relationships between pairs of features, with churn risk score overlaid.</a:t>
            </a:r>
          </a:p>
          <a:p>
            <a:endParaRPr lang="en-US"/>
          </a:p>
          <a:p>
            <a:r>
              <a:rPr lang="en-US"/>
              <a:t>The 'Transaction Value vs. Time Spent' plot further reinforces our observation that 'avg_transaction_value' tends to decrease as churn risk increases.</a:t>
            </a:r>
          </a:p>
          <a:p>
            <a:r>
              <a:rPr lang="en-US"/>
              <a:t>Similarly, 'Points In Wallet vs. Avg Frequency Login Days' shows that 'points_in_wallet' tends to decrease as churn risk increases, while 'avg_frequency_login_days' tends to increase as churn risk increases. These visualizations help us understand the interplay between these variables and their impact on churn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matrix provides a quantitative view of the linear relationships between our numerical features and the churn risk score.</a:t>
            </a:r>
          </a:p>
          <a:p>
            <a:endParaRPr lang="en-US"/>
          </a:p>
          <a:p>
            <a:r>
              <a:rPr lang="en-US"/>
              <a:t>This heatmap confirms our earlier observations from the box plots: 'avg_transaction_value' has a negative correlation with churn risk, meaning as transaction value decreases, churn risk increases.</a:t>
            </a:r>
          </a:p>
          <a:p>
            <a:r>
              <a:rPr lang="en-US"/>
              <a:t>'avg_frequency_login_days' shows a positive correlation with churn risk, suggesting that customers logging in more frequently might still be at risk.</a:t>
            </a:r>
          </a:p>
          <a:p>
            <a:r>
              <a:rPr lang="en-US"/>
              <a:t>'points_in_wallet' has a negative correlation, indicating that fewer points are associated with higher churn risk. This matrix helps us identify features that are strongly related to our target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trained three models: Logistic Regression for baseline interpretability, Decision Tree for</a:t>
            </a:r>
          </a:p>
          <a:p>
            <a:r>
              <a:rPr lang="en-US"/>
              <a:t>rule-based patterns, and Random Forest for accuracy and robustness. </a:t>
            </a:r>
          </a:p>
          <a:p>
            <a:r>
              <a:rPr lang="en-US"/>
              <a:t>5 fold Cross-validation was</a:t>
            </a:r>
          </a:p>
          <a:p>
            <a:r>
              <a:rPr lang="en-US"/>
              <a:t>used to ensure consistency and avoid overfitting, and evaluated their performance primarily using the F1 Score.</a:t>
            </a:r>
          </a:p>
          <a:p>
            <a:r>
              <a:rPr lang="en-US"/>
              <a:t>Random Forest consistently outperformed the others across all folds, with very low variance, indicating its superior stability and predictive power.</a:t>
            </a:r>
          </a:p>
          <a:p>
            <a:r>
              <a:rPr lang="en-US"/>
              <a:t>Logistic Regression underperformed, with higher variance.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Understanding which features contribute most to the predictions is crucial for interpretability and actionable insights.</a:t>
            </a:r>
          </a:p>
          <a:p>
            <a:endParaRPr lang="en-US"/>
          </a:p>
          <a:p>
            <a:r>
              <a:rPr lang="en-US"/>
              <a:t>For both Random Forest and Decision Tree, the top three most important features were 'points_in_wallet,' 'membership_category,' and 'avg_transaction_value'. This highlights the significant role of loyalty programs, membership tiers, and spending habits in predicting churn.</a:t>
            </a:r>
          </a:p>
          <a:p>
            <a:r>
              <a:rPr lang="en-US"/>
              <a:t>Logistic Regression, however, identified a slightly different set of top three features: 'avg_frequency_login_days,' 'membership_category,' and 'feedback'. This difference can be attributed to the linear nature of Logistic Regression compared to the tree-based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Beyond F1 Score, I further evaluated our models using Precision, Recall, and ROC AUC metric</a:t>
            </a:r>
          </a:p>
          <a:p>
            <a:endParaRPr lang="en-US" dirty="0"/>
          </a:p>
          <a:p>
            <a:r>
              <a:rPr lang="en-US" dirty="0"/>
              <a:t>Random Forest demonstrated excellent performance across all metrics, particularly with a high Recall of 0.94 and an ROC AUC of 0.97. This means it is very good at correctly identifying customers who are likely to churn.</a:t>
            </a:r>
          </a:p>
          <a:p>
            <a:r>
              <a:rPr lang="en-US" dirty="0"/>
              <a:t>Decision Tree also performed well, with a Recall of 0.90 and an ROC AUC of 0.90.</a:t>
            </a:r>
          </a:p>
          <a:p>
            <a:r>
              <a:rPr lang="en-US" dirty="0"/>
              <a:t>Logistic Regression, on the other hand, had a lower recall of 0.79, suggesting that it missed a significant number of true churners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confusion matrices visually represent our models' performance in classifying churners versus non-churners.</a:t>
            </a:r>
          </a:p>
          <a:p>
            <a:endParaRPr lang="en-US"/>
          </a:p>
          <a:p>
            <a:r>
              <a:rPr lang="en-US"/>
              <a:t>Random Forest and Decision Tree show strong diagonals, indicating that they correctly predicted most churn and non-churn cases.</a:t>
            </a:r>
          </a:p>
          <a:p>
            <a:r>
              <a:rPr lang="en-US"/>
              <a:t>Logistic Regression, however, misclassified a larger number of churn cases, which is reflected in its lower recall score.</a:t>
            </a:r>
          </a:p>
          <a:p>
            <a:r>
              <a:rPr lang="en-US"/>
              <a:t>Crucially, Random Forest minimized false negatives, which is a critical aspect in churn prediction. Missing a churner (a false negative) is often more costly than incorrectly flagging a loyal customer (a false positive)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Visual comparison of the models' performance using ROC curves. The Area Under the Curve (AUC) is a key metric for evaluating binary classification models to discriminate between classes.</a:t>
            </a:r>
          </a:p>
          <a:p>
            <a:endParaRPr lang="en-US"/>
          </a:p>
          <a:p>
            <a:r>
              <a:rPr lang="en-US"/>
              <a:t>Random Forest's curve ideally 'hugged' the top-left corner, signifying excellent discrimination ability. Its AUC of 0.97 confirms its superior performance.</a:t>
            </a:r>
          </a:p>
          <a:p>
            <a:r>
              <a:rPr lang="en-US"/>
              <a:t>Decision Tree performed well, but its curve was slightly below that of Random Forest, with an AUC of 0.90.</a:t>
            </a:r>
          </a:p>
          <a:p>
            <a:r>
              <a:rPr lang="en-US"/>
              <a:t>Logistic Regression's curve was closer to the diagonal, indicating weaker overall performance and an AUC of 0.74. Random Forest clearly had the highest AUC and the most desirable ROC curve shape, confirming it as our best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Based on the analysis and the insights from the Random Forest model, I have several key recommendations to proactively address churn:</a:t>
            </a:r>
          </a:p>
          <a:p>
            <a:endParaRPr lang="en-US" dirty="0"/>
          </a:p>
          <a:p>
            <a:r>
              <a:rPr lang="en-US" dirty="0"/>
              <a:t>Launch a Wallet bonus campaign: Since '</a:t>
            </a:r>
            <a:r>
              <a:rPr lang="en-US" dirty="0" err="1"/>
              <a:t>points_in_wallet</a:t>
            </a:r>
            <a:r>
              <a:rPr lang="en-US" dirty="0"/>
              <a:t>' was a key churn driver, incentivizing customers with bonus points can encourage engagement and retention.</a:t>
            </a:r>
          </a:p>
          <a:p>
            <a:r>
              <a:rPr lang="en-US" dirty="0"/>
              <a:t>Segment and Engage Based on Membership: Customers with 'No Membership' showed higher churn risk. Targeted campaigns to upgrade or offer benefits to these customers can improve retention.</a:t>
            </a:r>
          </a:p>
          <a:p>
            <a:r>
              <a:rPr lang="en-US" dirty="0"/>
              <a:t>Targeted Outreach Using Feedback: Given 'feedback' was an important feature, addressing negative feedback directly and proactively can improve customer satisfaction and reduce churn.</a:t>
            </a:r>
          </a:p>
          <a:p>
            <a:r>
              <a:rPr lang="en-US" dirty="0"/>
              <a:t>:Implementing a real </a:t>
            </a:r>
            <a:r>
              <a:rPr lang="en-US" dirty="0" err="1"/>
              <a:t>timedashboard</a:t>
            </a:r>
            <a:r>
              <a:rPr lang="en-US" dirty="0"/>
              <a:t> that provides real-time churn risk scores for customers allows for immediate intervention and personalized outreach.</a:t>
            </a:r>
          </a:p>
          <a:p>
            <a:r>
              <a:rPr lang="en-US" dirty="0"/>
              <a:t>Address negative feedback: Systematically analyzing and acting upon negative feedback is crucial to improving overall customer experience and preventing churn.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conclusion, our churn prediction analysis yielded significant results. The Random Forest model proved to be the most accurate and robust for predicting customer churn. successfully identified key churn drivers, most notably '</a:t>
            </a:r>
            <a:r>
              <a:rPr lang="en-US" dirty="0" err="1"/>
              <a:t>points_in_wallet</a:t>
            </a:r>
            <a:r>
              <a:rPr lang="en-US" dirty="0"/>
              <a:t>,' '</a:t>
            </a:r>
            <a:r>
              <a:rPr lang="en-US" dirty="0" err="1"/>
              <a:t>membership_category</a:t>
            </a:r>
            <a:r>
              <a:rPr lang="en-US" dirty="0"/>
              <a:t>,' '</a:t>
            </a:r>
            <a:r>
              <a:rPr lang="en-US" dirty="0" err="1"/>
              <a:t>avg_transaction_value</a:t>
            </a:r>
            <a:r>
              <a:rPr lang="en-US" dirty="0"/>
              <a:t>,' and 'feedback'. This model is now ready for deployment, offering a powerful tool to enable proactive customer retention strategies and drive business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Before we dive into the details, a brief introduction. My name is Barath Anandaraman, and I am a Principle Engineer II at Charter Communications. I bring 20 years of experience from the Telecom Industry, and my current focus is on enhancing customer satisfaction and driving business growth through innovative strategies, which directly relates to the importance of understanding and predicting customer churn.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I'd like to acknowledge the resources and datasets that made this project possible. You can find the references here for further reading.</a:t>
            </a:r>
          </a:p>
          <a:p>
            <a:endParaRPr lang="en-US"/>
          </a:p>
          <a:p>
            <a:r>
              <a:rPr lang="en-US"/>
              <a:t>Thank you for your time and attention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what exactly is customer churn? Simply put, churn refers to the rate at which customers stop using a service and move to a competitor. It's a fundamental metric that reflects customer loyalty and satisfaction</a:t>
            </a:r>
          </a:p>
          <a:p>
            <a:r>
              <a:rPr lang="en-US"/>
              <a:t>Why is it so important? The reasons are compelling and directly impact a company's bottom line</a:t>
            </a:r>
          </a:p>
          <a:p>
            <a:endParaRPr lang="en-US"/>
          </a:p>
          <a:p>
            <a:r>
              <a:rPr lang="en-US"/>
              <a:t>Firstly, customer acquisition is significantly more expensive than retention. It takes substantial resources to attract new customers, so losing existing ones represents a direct loss on that investment.</a:t>
            </a:r>
          </a:p>
          <a:p>
            <a:r>
              <a:rPr lang="en-US"/>
              <a:t>Secondly, by understanding why customers churn, we can improve our service offerings to better meet customer needs. This leads to a more robust and desirable product or service.</a:t>
            </a:r>
          </a:p>
          <a:p>
            <a:r>
              <a:rPr lang="en-US"/>
              <a:t>Thirdly, churn prediction enables us to launch focused marketing campaigns. Instead of broad, generic campaigns, we can tailor our efforts to at-risk customers with specific interventions.</a:t>
            </a:r>
          </a:p>
          <a:p>
            <a:r>
              <a:rPr lang="en-US"/>
              <a:t>Ultimately, reducing churn directly contributes to increased revenue and profitability. Retaining customers means a more stable and growing customer base.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put the importance of churn into perspective, let's look at some industry statistics. This chart from customerGauge illustrates median churn rates across various industries. You can see that telecommunication companies, our focus for this analysis, have a median churn rate of 31%. This means almost a third of their customer base turns over annually. This high churn rate underscores why customer churn is crucial for a successful business, especially in the telecom sector. Our goal, then, is to predict which customers are likely to churn using machine learning, allowing us to proactively intervene a likely churn.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is built upon a robust dataset originating from a HackerEarth website. This dataset is quite comprehensive, containing 36,992 rows and 24 variables. These variables cover a wide range of customer information, including demographics, service usage patterns, complaint history, and even customer feedback</a:t>
            </a:r>
          </a:p>
          <a:p>
            <a:endParaRPr lang="en-US"/>
          </a:p>
          <a:p>
            <a:endParaRPr lang="en-US"/>
          </a:p>
          <a:p>
            <a:r>
              <a:rPr lang="en-US"/>
              <a:t>The key element for our prediction task is the target variable, 'churn_risk_score,' which is binary: '0' indicating a low risk (customer will stay) and '1' indicating a high risk (customer will exit).</a:t>
            </a:r>
          </a:p>
          <a:p>
            <a:endParaRPr lang="en-US"/>
          </a:p>
          <a:p>
            <a:r>
              <a:rPr lang="en-US"/>
              <a:t>The table on this slide provides a detailed overview of each column, from 'age' and 'gender' to 'membership_category,' 'internet_option,' 'average time spent,' and crucial indicators like 'past_complaint' and 'feedback'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Effective data preparation is fundamental for any machine learning project. I undertook several steps to clean and transform our raw data.</a:t>
            </a:r>
          </a:p>
          <a:p>
            <a:endParaRPr lang="en-US" dirty="0"/>
          </a:p>
          <a:p>
            <a:r>
              <a:rPr lang="en-US" dirty="0"/>
              <a:t>First, I dropped non-informative columns such as '</a:t>
            </a:r>
            <a:r>
              <a:rPr lang="en-US" dirty="0" err="1"/>
              <a:t>security_no</a:t>
            </a:r>
            <a:r>
              <a:rPr lang="en-US" dirty="0"/>
              <a:t>', '</a:t>
            </a:r>
            <a:r>
              <a:rPr lang="en-US" dirty="0" err="1"/>
              <a:t>referral_id</a:t>
            </a:r>
            <a:r>
              <a:rPr lang="en-US" dirty="0"/>
              <a:t>', and '</a:t>
            </a:r>
            <a:r>
              <a:rPr lang="en-US" dirty="0" err="1"/>
              <a:t>joining_date</a:t>
            </a:r>
            <a:r>
              <a:rPr lang="en-US" dirty="0"/>
              <a:t>'. These columns were deemed to have little predictive power for churn.</a:t>
            </a:r>
          </a:p>
          <a:p>
            <a:r>
              <a:rPr lang="en-US" dirty="0"/>
              <a:t>Next, I converted object-type columns that contained numerical data, like '</a:t>
            </a:r>
            <a:r>
              <a:rPr lang="en-US" dirty="0" err="1"/>
              <a:t>avg_frequency_login_days</a:t>
            </a:r>
            <a:r>
              <a:rPr lang="en-US" dirty="0"/>
              <a:t>,' into their proper numeric format.</a:t>
            </a:r>
          </a:p>
          <a:p>
            <a:r>
              <a:rPr lang="en-US" dirty="0"/>
              <a:t>For missing numeric values, I employed a common imputation strategy: filling them with the mean of their respective columns.</a:t>
            </a:r>
          </a:p>
          <a:p>
            <a:r>
              <a:rPr lang="en-US" dirty="0"/>
              <a:t>Finally, I encoded categorical variables using Label Encoder. This is crucial for machine learning models, as they require numerical input. You can see the 'Data before Encoding' section showing examples like 'Gender' with 'F', 'M', 'Unknown,' and then 'Data after Encoding' converting these to numerical representations like [0 1 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Beyond basic data preparation, I engaged in feature engineering to create new variables that could enhance our model's predictive power.</a:t>
            </a:r>
          </a:p>
          <a:p>
            <a:endParaRPr lang="en-US"/>
          </a:p>
          <a:p>
            <a:r>
              <a:rPr lang="en-US"/>
              <a:t>I created 'age_group' by binning ages into distinct categories like '&lt;25', '25-35', '45-60', and '&gt;60'. This helps capture non-linear relationships with age.</a:t>
            </a:r>
          </a:p>
          <a:p>
            <a:r>
              <a:rPr lang="en-US"/>
              <a:t>'high_spender' was engineered to identify customers whose 'avg_transaction_value' was above the median.</a:t>
            </a:r>
          </a:p>
          <a:p>
            <a:r>
              <a:rPr lang="en-US"/>
              <a:t>'active_user' was defined for customers whose 'avg_frequency_login_days' and 'avg_time_spent' were both above their respective medians. This helps identify truly engaged users.</a:t>
            </a:r>
          </a:p>
          <a:p>
            <a:r>
              <a:rPr lang="en-US"/>
              <a:t>I calculated 'tenure' based on the number of years from 2025 relative to the customer's 'join_year'. Longer tenure often indicates higher loyalty.</a:t>
            </a:r>
          </a:p>
          <a:p>
            <a:r>
              <a:rPr lang="en-US"/>
              <a:t>Lastly, 'wallet_x_transaction' was created by multiplying 'points_in_wallet' by 'avg_transaction_value'. </a:t>
            </a:r>
          </a:p>
          <a:p>
            <a:r>
              <a:rPr lang="en-US"/>
              <a:t>This composite feature aims to capture the combined impact of loyalty points and transaction value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into Exploratory Data Analysis, these histograms provide insights into the distribution of key numeric features.</a:t>
            </a:r>
          </a:p>
          <a:p>
            <a:endParaRPr lang="en-US"/>
          </a:p>
          <a:p>
            <a:endParaRPr lang="en-US"/>
          </a:p>
          <a:p>
            <a:r>
              <a:rPr lang="en-US"/>
              <a:t>avg_time_spent, avg_transaction_value are right skewed.</a:t>
            </a:r>
          </a:p>
          <a:p>
            <a:r>
              <a:rPr lang="en-US"/>
              <a:t>avg_frequency_login_days, avg_time_spent has negative values, which was addressed during data preparation</a:t>
            </a:r>
          </a:p>
          <a:p>
            <a:r>
              <a:rPr lang="en-US"/>
              <a:t>points_in_wallet bell shaped with some outliers</a:t>
            </a:r>
          </a:p>
          <a:p>
            <a:r>
              <a:rPr lang="en-US"/>
              <a:t>These observations are crucial for understanding data characteristics and potential transformations needed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box plots illustrate the relationship between our key numerical features and the 'churn_risk_score.'</a:t>
            </a:r>
          </a:p>
          <a:p>
            <a:r>
              <a:rPr lang="en-US"/>
              <a:t>Observe that 'avg_transaction_value' tends to decrease as churn risk increases. This suggests that customers spending less might be at higher risk of churning.</a:t>
            </a:r>
          </a:p>
          <a:p>
            <a:r>
              <a:rPr lang="en-US"/>
              <a:t>Conversely, 'avg_frequency_login_days' tends to increase with churn risk. This might seem counter-intuitive but could indicate that some churners are frequently logging in perhaps to resolve issues before leaving.</a:t>
            </a:r>
          </a:p>
          <a:p>
            <a:r>
              <a:rPr lang="en-US"/>
              <a:t>Finally, 'points_in_wallet' tends to decrease as churn risk increases. This aligns with expectations, as customers with fewer loyalty points might feel less incentivized to stay.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9.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13.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7.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0F2"/>
        </a:solidFill>
        <a:effectLst/>
      </p:bgPr>
    </p:bg>
    <p:spTree>
      <p:nvGrpSpPr>
        <p:cNvPr id="1" name=""/>
        <p:cNvGrpSpPr/>
        <p:nvPr/>
      </p:nvGrpSpPr>
      <p:grpSpPr>
        <a:xfrm>
          <a:off x="0" y="0"/>
          <a:ext cx="0" cy="0"/>
          <a:chOff x="0" y="0"/>
          <a:chExt cx="0" cy="0"/>
        </a:xfrm>
      </p:grpSpPr>
      <p:sp>
        <p:nvSpPr>
          <p:cNvPr id="2" name="TextBox 2"/>
          <p:cNvSpPr txBox="1"/>
          <p:nvPr/>
        </p:nvSpPr>
        <p:spPr>
          <a:xfrm>
            <a:off x="1314450" y="1977159"/>
            <a:ext cx="14060331" cy="1343025"/>
          </a:xfrm>
          <a:prstGeom prst="rect">
            <a:avLst/>
          </a:prstGeom>
        </p:spPr>
        <p:txBody>
          <a:bodyPr lIns="0" tIns="0" rIns="0" bIns="0" rtlCol="0" anchor="t">
            <a:spAutoFit/>
          </a:bodyPr>
          <a:lstStyle/>
          <a:p>
            <a:pPr algn="l">
              <a:lnSpc>
                <a:spcPts val="10559"/>
              </a:lnSpc>
            </a:pPr>
            <a:r>
              <a:rPr lang="en-US" sz="8799">
                <a:solidFill>
                  <a:srgbClr val="000000"/>
                </a:solidFill>
                <a:latin typeface="Norwester"/>
                <a:ea typeface="Norwester"/>
                <a:cs typeface="Norwester"/>
                <a:sym typeface="Norwester"/>
              </a:rPr>
              <a:t>CHURN PREDICTION ANALYSIS</a:t>
            </a:r>
          </a:p>
        </p:txBody>
      </p:sp>
      <p:sp>
        <p:nvSpPr>
          <p:cNvPr id="3" name="TextBox 3"/>
          <p:cNvSpPr txBox="1"/>
          <p:nvPr/>
        </p:nvSpPr>
        <p:spPr>
          <a:xfrm>
            <a:off x="1314450" y="4724400"/>
            <a:ext cx="9528177" cy="1047750"/>
          </a:xfrm>
          <a:prstGeom prst="rect">
            <a:avLst/>
          </a:prstGeom>
        </p:spPr>
        <p:txBody>
          <a:bodyPr lIns="0" tIns="0" rIns="0" bIns="0" rtlCol="0" anchor="t">
            <a:spAutoFit/>
          </a:bodyPr>
          <a:lstStyle/>
          <a:p>
            <a:pPr algn="l">
              <a:lnSpc>
                <a:spcPts val="4200"/>
              </a:lnSpc>
            </a:pPr>
            <a:r>
              <a:rPr lang="en-US" sz="3000">
                <a:solidFill>
                  <a:srgbClr val="000000"/>
                </a:solidFill>
                <a:latin typeface="Montserrat"/>
                <a:ea typeface="Montserrat"/>
                <a:cs typeface="Montserrat"/>
                <a:sym typeface="Montserrat"/>
              </a:rPr>
              <a:t>Using machine learning to build models to predict Customer Churn</a:t>
            </a:r>
          </a:p>
        </p:txBody>
      </p:sp>
      <p:sp>
        <p:nvSpPr>
          <p:cNvPr id="4" name="AutoShape 4"/>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pic>
        <p:nvPicPr>
          <p:cNvPr id="38" name="Audio 37">
            <a:extLst>
              <a:ext uri="{FF2B5EF4-FFF2-40B4-BE49-F238E27FC236}">
                <a16:creationId xmlns:a16="http://schemas.microsoft.com/office/drawing/2014/main" id="{B4408BB3-1E4C-5231-CB7B-E38F684941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613"/>
    </mc:Choice>
    <mc:Fallback>
      <p:transition spd="slow" advTm="2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144000" y="1227748"/>
            <a:ext cx="8559021" cy="3915752"/>
          </a:xfrm>
          <a:custGeom>
            <a:avLst/>
            <a:gdLst/>
            <a:ahLst/>
            <a:cxnLst/>
            <a:rect l="l" t="t" r="r" b="b"/>
            <a:pathLst>
              <a:path w="8559021" h="3915752">
                <a:moveTo>
                  <a:pt x="0" y="0"/>
                </a:moveTo>
                <a:lnTo>
                  <a:pt x="8559021" y="0"/>
                </a:lnTo>
                <a:lnTo>
                  <a:pt x="8559021" y="3915752"/>
                </a:lnTo>
                <a:lnTo>
                  <a:pt x="0" y="3915752"/>
                </a:lnTo>
                <a:lnTo>
                  <a:pt x="0" y="0"/>
                </a:lnTo>
                <a:close/>
              </a:path>
            </a:pathLst>
          </a:custGeom>
          <a:blipFill>
            <a:blip r:embed="rId5"/>
            <a:stretch>
              <a:fillRect/>
            </a:stretch>
          </a:blipFill>
        </p:spPr>
        <p:txBody>
          <a:bodyPr/>
          <a:lstStyle/>
          <a:p>
            <a:endParaRPr lang="en-US"/>
          </a:p>
        </p:txBody>
      </p:sp>
      <p:sp>
        <p:nvSpPr>
          <p:cNvPr id="5" name="Freeform 5"/>
          <p:cNvSpPr/>
          <p:nvPr/>
        </p:nvSpPr>
        <p:spPr>
          <a:xfrm>
            <a:off x="9359409" y="5892912"/>
            <a:ext cx="8343612" cy="3201861"/>
          </a:xfrm>
          <a:custGeom>
            <a:avLst/>
            <a:gdLst/>
            <a:ahLst/>
            <a:cxnLst/>
            <a:rect l="l" t="t" r="r" b="b"/>
            <a:pathLst>
              <a:path w="8343612" h="3201861">
                <a:moveTo>
                  <a:pt x="0" y="0"/>
                </a:moveTo>
                <a:lnTo>
                  <a:pt x="8343612" y="0"/>
                </a:lnTo>
                <a:lnTo>
                  <a:pt x="8343612" y="3201861"/>
                </a:lnTo>
                <a:lnTo>
                  <a:pt x="0" y="3201861"/>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BAR PLOT</a:t>
            </a:r>
          </a:p>
        </p:txBody>
      </p:sp>
      <p:sp>
        <p:nvSpPr>
          <p:cNvPr id="7" name="TextBox 7"/>
          <p:cNvSpPr txBox="1"/>
          <p:nvPr/>
        </p:nvSpPr>
        <p:spPr>
          <a:xfrm>
            <a:off x="1028700" y="4111794"/>
            <a:ext cx="7834966" cy="40982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membership_category: Customers with No/ basic Membership show higher churn risk on average.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Customers who did not use discounts have slightly higher churn.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offer_application_preference, those who do not prefer offers churn more.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Higher complaint history tends to churn more.</a:t>
            </a:r>
          </a:p>
        </p:txBody>
      </p:sp>
      <p:sp>
        <p:nvSpPr>
          <p:cNvPr id="8" name="TextBox 8"/>
          <p:cNvSpPr txBox="1"/>
          <p:nvPr/>
        </p:nvSpPr>
        <p:spPr>
          <a:xfrm>
            <a:off x="1313480" y="66675"/>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EXPLORATORY DATA ANALYSIS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pic>
        <p:nvPicPr>
          <p:cNvPr id="35" name="Audio 34">
            <a:extLst>
              <a:ext uri="{FF2B5EF4-FFF2-40B4-BE49-F238E27FC236}">
                <a16:creationId xmlns:a16="http://schemas.microsoft.com/office/drawing/2014/main" id="{F6B5CA4A-F2FB-D6A2-54B6-4F085C950C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293"/>
    </mc:Choice>
    <mc:Fallback>
      <p:transition spd="slow" advTm="40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10097264" y="1156078"/>
            <a:ext cx="5880095" cy="4336570"/>
          </a:xfrm>
          <a:custGeom>
            <a:avLst/>
            <a:gdLst/>
            <a:ahLst/>
            <a:cxnLst/>
            <a:rect l="l" t="t" r="r" b="b"/>
            <a:pathLst>
              <a:path w="5880095" h="4336570">
                <a:moveTo>
                  <a:pt x="0" y="0"/>
                </a:moveTo>
                <a:lnTo>
                  <a:pt x="5880094" y="0"/>
                </a:lnTo>
                <a:lnTo>
                  <a:pt x="5880094" y="4336570"/>
                </a:lnTo>
                <a:lnTo>
                  <a:pt x="0" y="4336570"/>
                </a:lnTo>
                <a:lnTo>
                  <a:pt x="0" y="0"/>
                </a:lnTo>
                <a:close/>
              </a:path>
            </a:pathLst>
          </a:custGeom>
          <a:blipFill>
            <a:blip r:embed="rId5"/>
            <a:stretch>
              <a:fillRect/>
            </a:stretch>
          </a:blipFill>
        </p:spPr>
        <p:txBody>
          <a:bodyPr/>
          <a:lstStyle/>
          <a:p>
            <a:endParaRPr lang="en-US"/>
          </a:p>
        </p:txBody>
      </p:sp>
      <p:sp>
        <p:nvSpPr>
          <p:cNvPr id="5" name="Freeform 5"/>
          <p:cNvSpPr/>
          <p:nvPr/>
        </p:nvSpPr>
        <p:spPr>
          <a:xfrm>
            <a:off x="10097264" y="5549798"/>
            <a:ext cx="5880095" cy="4402721"/>
          </a:xfrm>
          <a:custGeom>
            <a:avLst/>
            <a:gdLst/>
            <a:ahLst/>
            <a:cxnLst/>
            <a:rect l="l" t="t" r="r" b="b"/>
            <a:pathLst>
              <a:path w="5880095" h="4402721">
                <a:moveTo>
                  <a:pt x="0" y="0"/>
                </a:moveTo>
                <a:lnTo>
                  <a:pt x="5880094" y="0"/>
                </a:lnTo>
                <a:lnTo>
                  <a:pt x="5880094" y="4402721"/>
                </a:lnTo>
                <a:lnTo>
                  <a:pt x="0" y="4402721"/>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SCATTER PLOT</a:t>
            </a:r>
          </a:p>
        </p:txBody>
      </p:sp>
      <p:sp>
        <p:nvSpPr>
          <p:cNvPr id="7" name="TextBox 7"/>
          <p:cNvSpPr txBox="1"/>
          <p:nvPr/>
        </p:nvSpPr>
        <p:spPr>
          <a:xfrm>
            <a:off x="1028700" y="4111794"/>
            <a:ext cx="7834966" cy="27266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avg_transaction_value tend to decrease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avg_frequency_login_days tend to increase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points_in_wallet tend to decrease as churn risk increases</a:t>
            </a:r>
          </a:p>
        </p:txBody>
      </p:sp>
      <p:sp>
        <p:nvSpPr>
          <p:cNvPr id="8" name="TextBox 8"/>
          <p:cNvSpPr txBox="1"/>
          <p:nvPr/>
        </p:nvSpPr>
        <p:spPr>
          <a:xfrm>
            <a:off x="1313480" y="117853"/>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EXPLORATORY DATA ANALYSIS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pic>
        <p:nvPicPr>
          <p:cNvPr id="16" name="Audio 15">
            <a:extLst>
              <a:ext uri="{FF2B5EF4-FFF2-40B4-BE49-F238E27FC236}">
                <a16:creationId xmlns:a16="http://schemas.microsoft.com/office/drawing/2014/main" id="{8E006294-F4FF-75E5-A840-7CE65F4CEB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709"/>
    </mc:Choice>
    <mc:Fallback>
      <p:transition spd="slow" advTm="42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035116" y="1633364"/>
            <a:ext cx="9262409" cy="6912073"/>
          </a:xfrm>
          <a:custGeom>
            <a:avLst/>
            <a:gdLst/>
            <a:ahLst/>
            <a:cxnLst/>
            <a:rect l="l" t="t" r="r" b="b"/>
            <a:pathLst>
              <a:path w="9262409" h="6912073">
                <a:moveTo>
                  <a:pt x="0" y="0"/>
                </a:moveTo>
                <a:lnTo>
                  <a:pt x="9262409" y="0"/>
                </a:lnTo>
                <a:lnTo>
                  <a:pt x="9262409" y="6912073"/>
                </a:lnTo>
                <a:lnTo>
                  <a:pt x="0" y="691207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965847" y="2355391"/>
            <a:ext cx="6897819" cy="195262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CORRELATION MATRIX</a:t>
            </a:r>
          </a:p>
        </p:txBody>
      </p:sp>
      <p:sp>
        <p:nvSpPr>
          <p:cNvPr id="6" name="TextBox 6"/>
          <p:cNvSpPr txBox="1"/>
          <p:nvPr/>
        </p:nvSpPr>
        <p:spPr>
          <a:xfrm>
            <a:off x="1028700" y="4235619"/>
            <a:ext cx="7834966" cy="27266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avg_transaction_value tend to decrease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avg_frequency_login_days tend to increase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points_in_wallet tend to decrease as churn risk increases</a:t>
            </a:r>
          </a:p>
        </p:txBody>
      </p:sp>
      <p:sp>
        <p:nvSpPr>
          <p:cNvPr id="7" name="TextBox 7"/>
          <p:cNvSpPr txBox="1"/>
          <p:nvPr/>
        </p:nvSpPr>
        <p:spPr>
          <a:xfrm>
            <a:off x="1313480" y="47625"/>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EXPLORATORY DATA ANALYSIS</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pic>
        <p:nvPicPr>
          <p:cNvPr id="12" name="Audio 11">
            <a:extLst>
              <a:ext uri="{FF2B5EF4-FFF2-40B4-BE49-F238E27FC236}">
                <a16:creationId xmlns:a16="http://schemas.microsoft.com/office/drawing/2014/main" id="{5904D42B-E7C5-2AC5-4D24-3120F052FD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20"/>
    </mc:Choice>
    <mc:Fallback>
      <p:transition spd="slow" advTm="43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429969" y="1537242"/>
            <a:ext cx="8253575" cy="8253575"/>
          </a:xfrm>
          <a:custGeom>
            <a:avLst/>
            <a:gdLst/>
            <a:ahLst/>
            <a:cxnLst/>
            <a:rect l="l" t="t" r="r" b="b"/>
            <a:pathLst>
              <a:path w="8253575" h="8253575">
                <a:moveTo>
                  <a:pt x="0" y="0"/>
                </a:moveTo>
                <a:lnTo>
                  <a:pt x="8253574" y="0"/>
                </a:lnTo>
                <a:lnTo>
                  <a:pt x="8253574" y="8253575"/>
                </a:lnTo>
                <a:lnTo>
                  <a:pt x="0" y="8253575"/>
                </a:lnTo>
                <a:lnTo>
                  <a:pt x="0" y="0"/>
                </a:lnTo>
                <a:close/>
              </a:path>
            </a:pathLst>
          </a:custGeom>
          <a:blipFill>
            <a:blip r:embed="rId5"/>
            <a:stretch>
              <a:fillRect/>
            </a:stretch>
          </a:blipFill>
        </p:spPr>
        <p:txBody>
          <a:bodyPr/>
          <a:lstStyle/>
          <a:p>
            <a:endParaRPr lang="en-US"/>
          </a:p>
        </p:txBody>
      </p:sp>
      <p:sp>
        <p:nvSpPr>
          <p:cNvPr id="5" name="Freeform 5"/>
          <p:cNvSpPr/>
          <p:nvPr/>
        </p:nvSpPr>
        <p:spPr>
          <a:xfrm>
            <a:off x="275055" y="6078159"/>
            <a:ext cx="8588611" cy="3545787"/>
          </a:xfrm>
          <a:custGeom>
            <a:avLst/>
            <a:gdLst/>
            <a:ahLst/>
            <a:cxnLst/>
            <a:rect l="l" t="t" r="r" b="b"/>
            <a:pathLst>
              <a:path w="8588611" h="3545787">
                <a:moveTo>
                  <a:pt x="0" y="0"/>
                </a:moveTo>
                <a:lnTo>
                  <a:pt x="8588611" y="0"/>
                </a:lnTo>
                <a:lnTo>
                  <a:pt x="8588611" y="3545786"/>
                </a:lnTo>
                <a:lnTo>
                  <a:pt x="0" y="35457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28700" y="7310324"/>
            <a:ext cx="7144864" cy="2049599"/>
          </a:xfrm>
          <a:custGeom>
            <a:avLst/>
            <a:gdLst/>
            <a:ahLst/>
            <a:cxnLst/>
            <a:rect l="l" t="t" r="r" b="b"/>
            <a:pathLst>
              <a:path w="7144864" h="2049599">
                <a:moveTo>
                  <a:pt x="0" y="0"/>
                </a:moveTo>
                <a:lnTo>
                  <a:pt x="7144864" y="0"/>
                </a:lnTo>
                <a:lnTo>
                  <a:pt x="7144864" y="2049599"/>
                </a:lnTo>
                <a:lnTo>
                  <a:pt x="0" y="2049599"/>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1965847" y="2355391"/>
            <a:ext cx="6897819" cy="195262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MODELING APPROACHES</a:t>
            </a:r>
          </a:p>
        </p:txBody>
      </p:sp>
      <p:sp>
        <p:nvSpPr>
          <p:cNvPr id="8" name="TextBox 8"/>
          <p:cNvSpPr txBox="1"/>
          <p:nvPr/>
        </p:nvSpPr>
        <p:spPr>
          <a:xfrm>
            <a:off x="1190625" y="4494675"/>
            <a:ext cx="7834966" cy="13550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Logistic Regression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Decision Tree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Random Forest</a:t>
            </a:r>
          </a:p>
        </p:txBody>
      </p:sp>
      <p:sp>
        <p:nvSpPr>
          <p:cNvPr id="9" name="TextBox 9"/>
          <p:cNvSpPr txBox="1"/>
          <p:nvPr/>
        </p:nvSpPr>
        <p:spPr>
          <a:xfrm>
            <a:off x="537366" y="6284423"/>
            <a:ext cx="8407262" cy="1355090"/>
          </a:xfrm>
          <a:prstGeom prst="rect">
            <a:avLst/>
          </a:prstGeom>
        </p:spPr>
        <p:txBody>
          <a:bodyPr lIns="0" tIns="0" rIns="0" bIns="0" rtlCol="0" anchor="t">
            <a:spAutoFit/>
          </a:bodyPr>
          <a:lstStyle/>
          <a:p>
            <a:pPr algn="l">
              <a:lnSpc>
                <a:spcPts val="3639"/>
              </a:lnSpc>
            </a:pPr>
            <a:r>
              <a:rPr lang="en-US" sz="2799">
                <a:solidFill>
                  <a:srgbClr val="000000"/>
                </a:solidFill>
                <a:latin typeface="Montserrat"/>
                <a:ea typeface="Montserrat"/>
                <a:cs typeface="Montserrat"/>
                <a:sym typeface="Montserrat"/>
              </a:rPr>
              <a:t>Used 5-fold cross-validation to assess model robustness and generalization using F1 Score</a:t>
            </a:r>
          </a:p>
          <a:p>
            <a:pPr algn="l">
              <a:lnSpc>
                <a:spcPts val="3639"/>
              </a:lnSpc>
            </a:pPr>
            <a:endParaRPr lang="en-US" sz="2799">
              <a:solidFill>
                <a:srgbClr val="000000"/>
              </a:solidFill>
              <a:latin typeface="Montserrat"/>
              <a:ea typeface="Montserrat"/>
              <a:cs typeface="Montserrat"/>
              <a:sym typeface="Montserrat"/>
            </a:endParaRP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pic>
        <p:nvPicPr>
          <p:cNvPr id="13" name="Audio 12">
            <a:extLst>
              <a:ext uri="{FF2B5EF4-FFF2-40B4-BE49-F238E27FC236}">
                <a16:creationId xmlns:a16="http://schemas.microsoft.com/office/drawing/2014/main" id="{730C107E-E390-5326-3EE6-C2C8FADBE90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320"/>
    </mc:Choice>
    <mc:Fallback>
      <p:transition spd="slow" advTm="46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6574342" y="1344953"/>
            <a:ext cx="0" cy="6270392"/>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114565" y="2138480"/>
            <a:ext cx="6431202" cy="5344420"/>
          </a:xfrm>
          <a:custGeom>
            <a:avLst/>
            <a:gdLst/>
            <a:ahLst/>
            <a:cxnLst/>
            <a:rect l="l" t="t" r="r" b="b"/>
            <a:pathLst>
              <a:path w="6431202" h="5344420">
                <a:moveTo>
                  <a:pt x="0" y="0"/>
                </a:moveTo>
                <a:lnTo>
                  <a:pt x="6431202" y="0"/>
                </a:lnTo>
                <a:lnTo>
                  <a:pt x="6431202" y="5344420"/>
                </a:lnTo>
                <a:lnTo>
                  <a:pt x="0" y="5344420"/>
                </a:lnTo>
                <a:lnTo>
                  <a:pt x="0" y="0"/>
                </a:lnTo>
                <a:close/>
              </a:path>
            </a:pathLst>
          </a:custGeom>
          <a:blipFill>
            <a:blip r:embed="rId5"/>
            <a:stretch>
              <a:fillRect r="-4202"/>
            </a:stretch>
          </a:blipFill>
        </p:spPr>
        <p:txBody>
          <a:bodyPr/>
          <a:lstStyle/>
          <a:p>
            <a:endParaRPr lang="en-US"/>
          </a:p>
        </p:txBody>
      </p:sp>
      <p:sp>
        <p:nvSpPr>
          <p:cNvPr id="5" name="AutoShape 5"/>
          <p:cNvSpPr/>
          <p:nvPr/>
        </p:nvSpPr>
        <p:spPr>
          <a:xfrm>
            <a:off x="12215278" y="1325903"/>
            <a:ext cx="0" cy="6289442"/>
          </a:xfrm>
          <a:prstGeom prst="line">
            <a:avLst/>
          </a:prstGeom>
          <a:ln w="19050" cap="flat">
            <a:solidFill>
              <a:srgbClr val="989898"/>
            </a:solidFill>
            <a:prstDash val="solid"/>
            <a:headEnd type="none" w="sm" len="sm"/>
            <a:tailEnd type="none" w="sm" len="sm"/>
          </a:ln>
        </p:spPr>
        <p:txBody>
          <a:bodyPr/>
          <a:lstStyle/>
          <a:p>
            <a:endParaRPr lang="en-US"/>
          </a:p>
        </p:txBody>
      </p:sp>
      <p:sp>
        <p:nvSpPr>
          <p:cNvPr id="6" name="Freeform 6"/>
          <p:cNvSpPr/>
          <p:nvPr/>
        </p:nvSpPr>
        <p:spPr>
          <a:xfrm>
            <a:off x="6622232" y="2138480"/>
            <a:ext cx="5412071" cy="5344420"/>
          </a:xfrm>
          <a:custGeom>
            <a:avLst/>
            <a:gdLst/>
            <a:ahLst/>
            <a:cxnLst/>
            <a:rect l="l" t="t" r="r" b="b"/>
            <a:pathLst>
              <a:path w="5412071" h="5344420">
                <a:moveTo>
                  <a:pt x="0" y="0"/>
                </a:moveTo>
                <a:lnTo>
                  <a:pt x="5412071" y="0"/>
                </a:lnTo>
                <a:lnTo>
                  <a:pt x="5412071" y="5344420"/>
                </a:lnTo>
                <a:lnTo>
                  <a:pt x="0" y="5344420"/>
                </a:lnTo>
                <a:lnTo>
                  <a:pt x="0" y="0"/>
                </a:lnTo>
                <a:close/>
              </a:path>
            </a:pathLst>
          </a:custGeom>
          <a:blipFill>
            <a:blip r:embed="rId6"/>
            <a:stretch>
              <a:fillRect/>
            </a:stretch>
          </a:blipFill>
        </p:spPr>
        <p:txBody>
          <a:bodyPr/>
          <a:lstStyle/>
          <a:p>
            <a:endParaRPr lang="en-US"/>
          </a:p>
        </p:txBody>
      </p:sp>
      <p:sp>
        <p:nvSpPr>
          <p:cNvPr id="7" name="Freeform 7"/>
          <p:cNvSpPr/>
          <p:nvPr/>
        </p:nvSpPr>
        <p:spPr>
          <a:xfrm>
            <a:off x="12396253" y="2138480"/>
            <a:ext cx="5432701" cy="5344420"/>
          </a:xfrm>
          <a:custGeom>
            <a:avLst/>
            <a:gdLst/>
            <a:ahLst/>
            <a:cxnLst/>
            <a:rect l="l" t="t" r="r" b="b"/>
            <a:pathLst>
              <a:path w="5432701" h="5344420">
                <a:moveTo>
                  <a:pt x="0" y="0"/>
                </a:moveTo>
                <a:lnTo>
                  <a:pt x="5432701" y="0"/>
                </a:lnTo>
                <a:lnTo>
                  <a:pt x="5432701" y="5344420"/>
                </a:lnTo>
                <a:lnTo>
                  <a:pt x="0" y="534442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313480" y="47625"/>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FEATURE IMPORTANCE</a:t>
            </a:r>
          </a:p>
        </p:txBody>
      </p:sp>
      <p:sp>
        <p:nvSpPr>
          <p:cNvPr id="9" name="TextBox 9"/>
          <p:cNvSpPr txBox="1"/>
          <p:nvPr/>
        </p:nvSpPr>
        <p:spPr>
          <a:xfrm>
            <a:off x="291880" y="1646919"/>
            <a:ext cx="6897819" cy="409575"/>
          </a:xfrm>
          <a:prstGeom prst="rect">
            <a:avLst/>
          </a:prstGeom>
        </p:spPr>
        <p:txBody>
          <a:bodyPr lIns="0" tIns="0" rIns="0" bIns="0" rtlCol="0" anchor="t">
            <a:spAutoFit/>
          </a:bodyPr>
          <a:lstStyle/>
          <a:p>
            <a:pPr marL="0" lvl="0" indent="0" algn="ctr">
              <a:lnSpc>
                <a:spcPts val="3359"/>
              </a:lnSpc>
              <a:spcBef>
                <a:spcPct val="0"/>
              </a:spcBef>
            </a:pPr>
            <a:r>
              <a:rPr lang="en-US" sz="2799" b="1">
                <a:solidFill>
                  <a:srgbClr val="000000"/>
                </a:solidFill>
                <a:latin typeface="Montserrat Bold"/>
                <a:ea typeface="Montserrat Bold"/>
                <a:cs typeface="Montserrat Bold"/>
                <a:sym typeface="Montserrat Bold"/>
              </a:rPr>
              <a:t>RANDOM FOREST</a:t>
            </a:r>
          </a:p>
        </p:txBody>
      </p:sp>
      <p:sp>
        <p:nvSpPr>
          <p:cNvPr id="10" name="TextBox 10"/>
          <p:cNvSpPr txBox="1"/>
          <p:nvPr/>
        </p:nvSpPr>
        <p:spPr>
          <a:xfrm>
            <a:off x="5695091" y="1646919"/>
            <a:ext cx="6897819" cy="409575"/>
          </a:xfrm>
          <a:prstGeom prst="rect">
            <a:avLst/>
          </a:prstGeom>
        </p:spPr>
        <p:txBody>
          <a:bodyPr lIns="0" tIns="0" rIns="0" bIns="0" rtlCol="0" anchor="t">
            <a:spAutoFit/>
          </a:bodyPr>
          <a:lstStyle/>
          <a:p>
            <a:pPr marL="0" lvl="0" indent="0" algn="ctr">
              <a:lnSpc>
                <a:spcPts val="3359"/>
              </a:lnSpc>
              <a:spcBef>
                <a:spcPct val="0"/>
              </a:spcBef>
            </a:pPr>
            <a:r>
              <a:rPr lang="en-US" sz="2799" b="1">
                <a:solidFill>
                  <a:srgbClr val="000000"/>
                </a:solidFill>
                <a:latin typeface="Montserrat Bold"/>
                <a:ea typeface="Montserrat Bold"/>
                <a:cs typeface="Montserrat Bold"/>
                <a:sym typeface="Montserrat Bold"/>
              </a:rPr>
              <a:t>DECISION TREE</a:t>
            </a:r>
          </a:p>
        </p:txBody>
      </p:sp>
      <p:sp>
        <p:nvSpPr>
          <p:cNvPr id="11" name="TextBox 11"/>
          <p:cNvSpPr txBox="1"/>
          <p:nvPr/>
        </p:nvSpPr>
        <p:spPr>
          <a:xfrm>
            <a:off x="11813681" y="1646919"/>
            <a:ext cx="6897819" cy="409575"/>
          </a:xfrm>
          <a:prstGeom prst="rect">
            <a:avLst/>
          </a:prstGeom>
        </p:spPr>
        <p:txBody>
          <a:bodyPr lIns="0" tIns="0" rIns="0" bIns="0" rtlCol="0" anchor="t">
            <a:spAutoFit/>
          </a:bodyPr>
          <a:lstStyle/>
          <a:p>
            <a:pPr marL="0" lvl="0" indent="0" algn="ctr">
              <a:lnSpc>
                <a:spcPts val="3359"/>
              </a:lnSpc>
              <a:spcBef>
                <a:spcPct val="0"/>
              </a:spcBef>
            </a:pPr>
            <a:r>
              <a:rPr lang="en-US" sz="2799" b="1">
                <a:solidFill>
                  <a:srgbClr val="000000"/>
                </a:solidFill>
                <a:latin typeface="Montserrat Bold"/>
                <a:ea typeface="Montserrat Bold"/>
                <a:cs typeface="Montserrat Bold"/>
                <a:sym typeface="Montserrat Bold"/>
              </a:rPr>
              <a:t>LOGISTIC REGRESSION</a:t>
            </a:r>
          </a:p>
        </p:txBody>
      </p:sp>
      <p:sp>
        <p:nvSpPr>
          <p:cNvPr id="12" name="TextBox 12"/>
          <p:cNvSpPr txBox="1"/>
          <p:nvPr/>
        </p:nvSpPr>
        <p:spPr>
          <a:xfrm>
            <a:off x="2066081" y="7785831"/>
            <a:ext cx="14155839" cy="2269490"/>
          </a:xfrm>
          <a:prstGeom prst="rect">
            <a:avLst/>
          </a:prstGeom>
        </p:spPr>
        <p:txBody>
          <a:bodyPr lIns="0" tIns="0" rIns="0" bIns="0" rtlCol="0" anchor="t">
            <a:spAutoFit/>
          </a:bodyPr>
          <a:lstStyle/>
          <a:p>
            <a:pPr marL="604520" lvl="1" indent="-302260" algn="l">
              <a:lnSpc>
                <a:spcPts val="3640"/>
              </a:lnSpc>
              <a:buFont typeface="Arial"/>
              <a:buChar char="•"/>
            </a:pPr>
            <a:r>
              <a:rPr lang="en-US" sz="2800">
                <a:solidFill>
                  <a:srgbClr val="000000"/>
                </a:solidFill>
                <a:latin typeface="Montserrat"/>
                <a:ea typeface="Montserrat"/>
                <a:cs typeface="Montserrat"/>
                <a:sym typeface="Montserrat"/>
              </a:rPr>
              <a:t>Random Forest and Decision Tree has points_in_wallet, membership_category and avg_transaction_value as the Top 3 features of importance.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Logistic Regression has avg_frequency_login_days, membership_category and feedback as the Top 3 features of importance</a:t>
            </a:r>
          </a:p>
        </p:txBody>
      </p:sp>
      <p:sp>
        <p:nvSpPr>
          <p:cNvPr id="13" name="AutoShape 13"/>
          <p:cNvSpPr/>
          <p:nvPr/>
        </p:nvSpPr>
        <p:spPr>
          <a:xfrm flipV="1">
            <a:off x="1028706" y="7695343"/>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pic>
        <p:nvPicPr>
          <p:cNvPr id="21" name="Audio 20">
            <a:extLst>
              <a:ext uri="{FF2B5EF4-FFF2-40B4-BE49-F238E27FC236}">
                <a16:creationId xmlns:a16="http://schemas.microsoft.com/office/drawing/2014/main" id="{F3C6FBA8-D177-7DEB-74D4-3DEF0F24F7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184"/>
    </mc:Choice>
    <mc:Fallback>
      <p:transition spd="slow" advTm="48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2014543" y="5448300"/>
            <a:ext cx="13663360" cy="3595621"/>
          </a:xfrm>
          <a:custGeom>
            <a:avLst/>
            <a:gdLst/>
            <a:ahLst/>
            <a:cxnLst/>
            <a:rect l="l" t="t" r="r" b="b"/>
            <a:pathLst>
              <a:path w="13663360" h="3595621">
                <a:moveTo>
                  <a:pt x="0" y="0"/>
                </a:moveTo>
                <a:lnTo>
                  <a:pt x="13663360" y="0"/>
                </a:lnTo>
                <a:lnTo>
                  <a:pt x="13663360" y="3595621"/>
                </a:lnTo>
                <a:lnTo>
                  <a:pt x="0" y="3595621"/>
                </a:lnTo>
                <a:lnTo>
                  <a:pt x="0" y="0"/>
                </a:lnTo>
                <a:close/>
              </a:path>
            </a:pathLst>
          </a:custGeom>
          <a:blipFill>
            <a:blip r:embed="rId5"/>
            <a:stretch>
              <a:fillRect/>
            </a:stretch>
          </a:blipFill>
        </p:spPr>
        <p:txBody>
          <a:bodyPr/>
          <a:lstStyle/>
          <a:p>
            <a:endParaRPr lang="en-US"/>
          </a:p>
        </p:txBody>
      </p:sp>
      <p:sp>
        <p:nvSpPr>
          <p:cNvPr id="4" name="AutoShape 4"/>
          <p:cNvSpPr/>
          <p:nvPr/>
        </p:nvSpPr>
        <p:spPr>
          <a:xfrm flipV="1">
            <a:off x="1195071" y="485701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330431" y="1550055"/>
            <a:ext cx="15644089" cy="2269431"/>
          </a:xfrm>
          <a:prstGeom prst="rect">
            <a:avLst/>
          </a:prstGeom>
        </p:spPr>
        <p:txBody>
          <a:bodyPr lIns="0" tIns="0" rIns="0" bIns="0" rtlCol="0" anchor="t">
            <a:spAutoFit/>
          </a:bodyPr>
          <a:lstStyle/>
          <a:p>
            <a:pPr algn="l">
              <a:lnSpc>
                <a:spcPts val="3646"/>
              </a:lnSpc>
            </a:pPr>
            <a:r>
              <a:rPr lang="en-US" sz="2804" b="1">
                <a:solidFill>
                  <a:srgbClr val="000000"/>
                </a:solidFill>
                <a:latin typeface="Montserrat Bold"/>
                <a:ea typeface="Montserrat Bold"/>
                <a:cs typeface="Montserrat Bold"/>
                <a:sym typeface="Montserrat Bold"/>
              </a:rPr>
              <a:t>Evaluated models using Precision, Recall, F1Score </a:t>
            </a:r>
          </a:p>
          <a:p>
            <a:pPr algn="l">
              <a:lnSpc>
                <a:spcPts val="3646"/>
              </a:lnSpc>
            </a:pPr>
            <a:r>
              <a:rPr lang="en-US" sz="2804">
                <a:solidFill>
                  <a:srgbClr val="000000"/>
                </a:solidFill>
                <a:latin typeface="Montserrat"/>
                <a:ea typeface="Montserrat"/>
                <a:cs typeface="Montserrat"/>
                <a:sym typeface="Montserrat"/>
              </a:rPr>
              <a:t> </a:t>
            </a:r>
          </a:p>
          <a:p>
            <a:pPr marL="605522" lvl="1" indent="-302761" algn="l">
              <a:lnSpc>
                <a:spcPts val="3646"/>
              </a:lnSpc>
              <a:buFont typeface="Arial"/>
              <a:buChar char="•"/>
            </a:pPr>
            <a:r>
              <a:rPr lang="en-US" sz="2804">
                <a:solidFill>
                  <a:srgbClr val="000000"/>
                </a:solidFill>
                <a:latin typeface="Montserrat"/>
                <a:ea typeface="Montserrat"/>
                <a:cs typeface="Montserrat"/>
                <a:sym typeface="Montserrat"/>
              </a:rPr>
              <a:t>Random Forest: Excellent across all metrics, particularly Recall (0.94) and ROC AUC (0.97), it is very good at correctly identifying churners</a:t>
            </a:r>
          </a:p>
          <a:p>
            <a:pPr marL="605522" lvl="1" indent="-302761" algn="l">
              <a:lnSpc>
                <a:spcPts val="3646"/>
              </a:lnSpc>
              <a:buFont typeface="Arial"/>
              <a:buChar char="•"/>
            </a:pPr>
            <a:r>
              <a:rPr lang="en-US" sz="2804">
                <a:solidFill>
                  <a:srgbClr val="000000"/>
                </a:solidFill>
                <a:latin typeface="Montserrat"/>
                <a:ea typeface="Montserrat"/>
                <a:cs typeface="Montserrat"/>
                <a:sym typeface="Montserrat"/>
              </a:rPr>
              <a:t>Logistic Regression: Lower recall suggests many true churners are being missed</a:t>
            </a:r>
          </a:p>
        </p:txBody>
      </p:sp>
      <p:sp>
        <p:nvSpPr>
          <p:cNvPr id="6" name="TextBox 6"/>
          <p:cNvSpPr txBox="1"/>
          <p:nvPr/>
        </p:nvSpPr>
        <p:spPr>
          <a:xfrm>
            <a:off x="1195071" y="66675"/>
            <a:ext cx="15779449"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EVALUATION METRICS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pic>
        <p:nvPicPr>
          <p:cNvPr id="10" name="Audio 9">
            <a:extLst>
              <a:ext uri="{FF2B5EF4-FFF2-40B4-BE49-F238E27FC236}">
                <a16:creationId xmlns:a16="http://schemas.microsoft.com/office/drawing/2014/main" id="{DF1255F9-5B68-F3FA-48DA-35A71ACC4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12"/>
    </mc:Choice>
    <mc:Fallback>
      <p:transition spd="slow" advTm="44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190625" y="1085850"/>
            <a:ext cx="15783895" cy="4656249"/>
          </a:xfrm>
          <a:custGeom>
            <a:avLst/>
            <a:gdLst/>
            <a:ahLst/>
            <a:cxnLst/>
            <a:rect l="l" t="t" r="r" b="b"/>
            <a:pathLst>
              <a:path w="15783895" h="4656249">
                <a:moveTo>
                  <a:pt x="0" y="0"/>
                </a:moveTo>
                <a:lnTo>
                  <a:pt x="15783895" y="0"/>
                </a:lnTo>
                <a:lnTo>
                  <a:pt x="15783895" y="4656249"/>
                </a:lnTo>
                <a:lnTo>
                  <a:pt x="0" y="4656249"/>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259167" y="6946640"/>
            <a:ext cx="15580399" cy="2734247"/>
          </a:xfrm>
          <a:prstGeom prst="rect">
            <a:avLst/>
          </a:prstGeom>
        </p:spPr>
        <p:txBody>
          <a:bodyPr lIns="0" tIns="0" rIns="0" bIns="0" rtlCol="0" anchor="t">
            <a:spAutoFit/>
          </a:bodyPr>
          <a:lstStyle/>
          <a:p>
            <a:pPr marL="601954" lvl="1" indent="-300977" algn="l">
              <a:lnSpc>
                <a:spcPts val="3624"/>
              </a:lnSpc>
              <a:buFont typeface="Arial"/>
              <a:buChar char="•"/>
            </a:pPr>
            <a:r>
              <a:rPr lang="en-US" sz="2788">
                <a:solidFill>
                  <a:srgbClr val="000000"/>
                </a:solidFill>
                <a:latin typeface="Montserrat"/>
                <a:ea typeface="Montserrat"/>
                <a:cs typeface="Montserrat"/>
                <a:sym typeface="Montserrat"/>
              </a:rPr>
              <a:t>Random Forest and Decision Tree had strong diagonals - they correctly predicted most churn vs non-churn cases</a:t>
            </a:r>
          </a:p>
          <a:p>
            <a:pPr marL="601954" lvl="1" indent="-300977" algn="l">
              <a:lnSpc>
                <a:spcPts val="3624"/>
              </a:lnSpc>
              <a:buFont typeface="Arial"/>
              <a:buChar char="•"/>
            </a:pPr>
            <a:r>
              <a:rPr lang="en-US" sz="2788">
                <a:solidFill>
                  <a:srgbClr val="000000"/>
                </a:solidFill>
                <a:latin typeface="Montserrat"/>
                <a:ea typeface="Montserrat"/>
                <a:cs typeface="Montserrat"/>
                <a:sym typeface="Montserrat"/>
              </a:rPr>
              <a:t>Logistic Regression misclassified a larger number of churn cases (low recall)</a:t>
            </a:r>
          </a:p>
          <a:p>
            <a:pPr marL="601954" lvl="1" indent="-300977" algn="l">
              <a:lnSpc>
                <a:spcPts val="3624"/>
              </a:lnSpc>
              <a:buFont typeface="Arial"/>
              <a:buChar char="•"/>
            </a:pPr>
            <a:r>
              <a:rPr lang="en-US" sz="2788">
                <a:solidFill>
                  <a:srgbClr val="000000"/>
                </a:solidFill>
                <a:latin typeface="Montserrat"/>
                <a:ea typeface="Montserrat"/>
                <a:cs typeface="Montserrat"/>
                <a:sym typeface="Montserrat"/>
              </a:rPr>
              <a:t>Random Forest minimized false negatives – critical in churn prediction, where missing a churner is costlier than flagging a loyal customer</a:t>
            </a:r>
          </a:p>
          <a:p>
            <a:pPr algn="l">
              <a:lnSpc>
                <a:spcPts val="3624"/>
              </a:lnSpc>
            </a:pPr>
            <a:endParaRPr lang="en-US" sz="2788">
              <a:solidFill>
                <a:srgbClr val="000000"/>
              </a:solidFill>
              <a:latin typeface="Montserrat"/>
              <a:ea typeface="Montserrat"/>
              <a:cs typeface="Montserrat"/>
              <a:sym typeface="Montserrat"/>
            </a:endParaRPr>
          </a:p>
        </p:txBody>
      </p:sp>
      <p:sp>
        <p:nvSpPr>
          <p:cNvPr id="5" name="TextBox 5"/>
          <p:cNvSpPr txBox="1"/>
          <p:nvPr/>
        </p:nvSpPr>
        <p:spPr>
          <a:xfrm>
            <a:off x="1313480" y="47625"/>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CONFUSION MATRIX</a:t>
            </a:r>
          </a:p>
        </p:txBody>
      </p:sp>
      <p:sp>
        <p:nvSpPr>
          <p:cNvPr id="6" name="AutoShape 6"/>
          <p:cNvSpPr/>
          <p:nvPr/>
        </p:nvSpPr>
        <p:spPr>
          <a:xfrm flipV="1">
            <a:off x="1028706" y="6353894"/>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pic>
        <p:nvPicPr>
          <p:cNvPr id="14" name="Audio 13">
            <a:extLst>
              <a:ext uri="{FF2B5EF4-FFF2-40B4-BE49-F238E27FC236}">
                <a16:creationId xmlns:a16="http://schemas.microsoft.com/office/drawing/2014/main" id="{D2DFDC01-26CE-2F3C-A068-5C607FB84A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973"/>
    </mc:Choice>
    <mc:Fallback>
      <p:transition spd="slow" advTm="41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044641" y="1805484"/>
            <a:ext cx="9083037" cy="6676032"/>
          </a:xfrm>
          <a:custGeom>
            <a:avLst/>
            <a:gdLst/>
            <a:ahLst/>
            <a:cxnLst/>
            <a:rect l="l" t="t" r="r" b="b"/>
            <a:pathLst>
              <a:path w="9083037" h="6676032">
                <a:moveTo>
                  <a:pt x="0" y="0"/>
                </a:moveTo>
                <a:lnTo>
                  <a:pt x="9083037" y="0"/>
                </a:lnTo>
                <a:lnTo>
                  <a:pt x="9083037" y="6676032"/>
                </a:lnTo>
                <a:lnTo>
                  <a:pt x="0" y="667603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965847" y="2355391"/>
            <a:ext cx="6897819" cy="195262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ROC AUC CURVE COMPARISON</a:t>
            </a:r>
          </a:p>
        </p:txBody>
      </p:sp>
      <p:sp>
        <p:nvSpPr>
          <p:cNvPr id="6" name="TextBox 6"/>
          <p:cNvSpPr txBox="1"/>
          <p:nvPr/>
        </p:nvSpPr>
        <p:spPr>
          <a:xfrm>
            <a:off x="1190625" y="4688363"/>
            <a:ext cx="7834966" cy="5012690"/>
          </a:xfrm>
          <a:prstGeom prst="rect">
            <a:avLst/>
          </a:prstGeom>
        </p:spPr>
        <p:txBody>
          <a:bodyPr lIns="0" tIns="0" rIns="0" bIns="0" rtlCol="0" anchor="t">
            <a:spAutoFit/>
          </a:bodyPr>
          <a:lstStyle/>
          <a:p>
            <a:pPr marL="604519" lvl="1" indent="-302260" algn="l">
              <a:lnSpc>
                <a:spcPts val="3639"/>
              </a:lnSpc>
              <a:buFont typeface="Arial"/>
              <a:buChar char="•"/>
            </a:pPr>
            <a:r>
              <a:rPr lang="en-US" sz="2799" b="1">
                <a:solidFill>
                  <a:srgbClr val="000000"/>
                </a:solidFill>
                <a:latin typeface="Montserrat Bold"/>
                <a:ea typeface="Montserrat Bold"/>
                <a:cs typeface="Montserrat Bold"/>
                <a:sym typeface="Montserrat Bold"/>
              </a:rPr>
              <a:t>Random Forest</a:t>
            </a:r>
            <a:r>
              <a:rPr lang="en-US" sz="2799" b="1">
                <a:solidFill>
                  <a:srgbClr val="000000"/>
                </a:solidFill>
                <a:latin typeface="Montserrat Medium"/>
                <a:ea typeface="Montserrat Medium"/>
                <a:cs typeface="Montserrat Medium"/>
                <a:sym typeface="Montserrat Medium"/>
              </a:rPr>
              <a:t>'s curve hugged the top-left indicating excellent discrimination ability</a:t>
            </a:r>
          </a:p>
          <a:p>
            <a:pPr marL="604519" lvl="1" indent="-302260" algn="l">
              <a:lnSpc>
                <a:spcPts val="3639"/>
              </a:lnSpc>
              <a:buFont typeface="Arial"/>
              <a:buChar char="•"/>
            </a:pPr>
            <a:r>
              <a:rPr lang="en-US" sz="2799" b="1">
                <a:solidFill>
                  <a:srgbClr val="000000"/>
                </a:solidFill>
                <a:latin typeface="Montserrat Bold"/>
                <a:ea typeface="Montserrat Bold"/>
                <a:cs typeface="Montserrat Bold"/>
                <a:sym typeface="Montserrat Bold"/>
              </a:rPr>
              <a:t>Decision Tree</a:t>
            </a:r>
            <a:r>
              <a:rPr lang="en-US" sz="2799" b="1">
                <a:solidFill>
                  <a:srgbClr val="000000"/>
                </a:solidFill>
                <a:latin typeface="Montserrat Medium"/>
                <a:ea typeface="Montserrat Medium"/>
                <a:cs typeface="Montserrat Medium"/>
                <a:sym typeface="Montserrat Medium"/>
              </a:rPr>
              <a:t> performed well, but slightly under Random Forest</a:t>
            </a:r>
          </a:p>
          <a:p>
            <a:pPr marL="604519" lvl="1" indent="-302260" algn="l">
              <a:lnSpc>
                <a:spcPts val="3639"/>
              </a:lnSpc>
              <a:buFont typeface="Arial"/>
              <a:buChar char="•"/>
            </a:pPr>
            <a:r>
              <a:rPr lang="en-US" sz="2799" b="1">
                <a:solidFill>
                  <a:srgbClr val="000000"/>
                </a:solidFill>
                <a:latin typeface="Montserrat Bold"/>
                <a:ea typeface="Montserrat Bold"/>
                <a:cs typeface="Montserrat Bold"/>
                <a:sym typeface="Montserrat Bold"/>
              </a:rPr>
              <a:t>Logistic Regression</a:t>
            </a:r>
            <a:r>
              <a:rPr lang="en-US" sz="2799" b="1">
                <a:solidFill>
                  <a:srgbClr val="000000"/>
                </a:solidFill>
                <a:latin typeface="Montserrat Medium"/>
                <a:ea typeface="Montserrat Medium"/>
                <a:cs typeface="Montserrat Medium"/>
                <a:sym typeface="Montserrat Medium"/>
              </a:rPr>
              <a:t> had a curve closer to diagonal, indicating weaker performance</a:t>
            </a:r>
          </a:p>
          <a:p>
            <a:pPr marL="604519" lvl="1" indent="-302260" algn="l">
              <a:lnSpc>
                <a:spcPts val="3639"/>
              </a:lnSpc>
              <a:buFont typeface="Arial"/>
              <a:buChar char="•"/>
            </a:pPr>
            <a:r>
              <a:rPr lang="en-US" sz="2799" b="1">
                <a:solidFill>
                  <a:srgbClr val="000000"/>
                </a:solidFill>
                <a:latin typeface="Montserrat Medium"/>
                <a:ea typeface="Montserrat Medium"/>
                <a:cs typeface="Montserrat Medium"/>
                <a:sym typeface="Montserrat Medium"/>
              </a:rPr>
              <a:t>Random Forest had the highest AUC and the most desirable ROC curve shape</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pic>
        <p:nvPicPr>
          <p:cNvPr id="10" name="Audio 9">
            <a:extLst>
              <a:ext uri="{FF2B5EF4-FFF2-40B4-BE49-F238E27FC236}">
                <a16:creationId xmlns:a16="http://schemas.microsoft.com/office/drawing/2014/main" id="{9DBD4437-4EBE-EB25-E9D9-EA81B92980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792"/>
    </mc:Choice>
    <mc:Fallback>
      <p:transition spd="slow" advTm="57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9025591" y="1028700"/>
            <a:ext cx="9258300" cy="9258300"/>
          </a:xfrm>
          <a:custGeom>
            <a:avLst/>
            <a:gdLst/>
            <a:ahLst/>
            <a:cxnLst/>
            <a:rect l="l" t="t" r="r" b="b"/>
            <a:pathLst>
              <a:path w="9258300" h="9258300">
                <a:moveTo>
                  <a:pt x="0" y="0"/>
                </a:moveTo>
                <a:lnTo>
                  <a:pt x="9258300" y="0"/>
                </a:lnTo>
                <a:lnTo>
                  <a:pt x="9258300" y="9258300"/>
                </a:lnTo>
                <a:lnTo>
                  <a:pt x="0" y="9258300"/>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RECOMMENDATIONS</a:t>
            </a:r>
          </a:p>
        </p:txBody>
      </p:sp>
      <p:sp>
        <p:nvSpPr>
          <p:cNvPr id="5" name="TextBox 5"/>
          <p:cNvSpPr txBox="1"/>
          <p:nvPr/>
        </p:nvSpPr>
        <p:spPr>
          <a:xfrm>
            <a:off x="1190625" y="4976960"/>
            <a:ext cx="7834966" cy="27266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Launch a Wallet bonus campaign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Segment and Engage Based on Membership</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Targeted Outreach Using Feedback</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Real-Time Scoring dashboard</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Address negative feedback</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pic>
        <p:nvPicPr>
          <p:cNvPr id="36" name="Audio 35">
            <a:extLst>
              <a:ext uri="{FF2B5EF4-FFF2-40B4-BE49-F238E27FC236}">
                <a16:creationId xmlns:a16="http://schemas.microsoft.com/office/drawing/2014/main" id="{AC76C0B8-2FEB-4FC5-5FE6-7917C00B1A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200"/>
    </mc:Choice>
    <mc:Fallback>
      <p:transition spd="slow" advTm="8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025591" y="1047750"/>
            <a:ext cx="9262409" cy="9262409"/>
          </a:xfrm>
          <a:custGeom>
            <a:avLst/>
            <a:gdLst/>
            <a:ahLst/>
            <a:cxnLst/>
            <a:rect l="l" t="t" r="r" b="b"/>
            <a:pathLst>
              <a:path w="9262409" h="9262409">
                <a:moveTo>
                  <a:pt x="0" y="0"/>
                </a:moveTo>
                <a:lnTo>
                  <a:pt x="9262409" y="0"/>
                </a:lnTo>
                <a:lnTo>
                  <a:pt x="9262409" y="9262409"/>
                </a:lnTo>
                <a:lnTo>
                  <a:pt x="0" y="926240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CONCLUSION</a:t>
            </a:r>
          </a:p>
        </p:txBody>
      </p:sp>
      <p:sp>
        <p:nvSpPr>
          <p:cNvPr id="6" name="TextBox 6"/>
          <p:cNvSpPr txBox="1"/>
          <p:nvPr/>
        </p:nvSpPr>
        <p:spPr>
          <a:xfrm>
            <a:off x="1190625" y="4144159"/>
            <a:ext cx="7834966" cy="27266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Random Forest model was most accurate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Key Churn drivers identified: Points_in_wallet, Membership_category, Avg_transaction_value and feedback </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Model ready for deployment</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pic>
        <p:nvPicPr>
          <p:cNvPr id="16" name="Audio 15">
            <a:extLst>
              <a:ext uri="{FF2B5EF4-FFF2-40B4-BE49-F238E27FC236}">
                <a16:creationId xmlns:a16="http://schemas.microsoft.com/office/drawing/2014/main" id="{991D41A7-4957-5097-D8A4-E8A00B0686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56"/>
    </mc:Choice>
    <mc:Fallback>
      <p:transition spd="slow" advTm="29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53525"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gradFill rotWithShape="1">
              <a:gsLst>
                <a:gs pos="0">
                  <a:srgbClr val="EDF0F2">
                    <a:alpha val="0"/>
                  </a:srgbClr>
                </a:gs>
                <a:gs pos="100000">
                  <a:srgbClr val="85878A">
                    <a:alpha val="25000"/>
                  </a:srgbClr>
                </a:gs>
              </a:gsLst>
              <a:lin ang="0"/>
            </a:gradFill>
          </p:spPr>
          <p:txBody>
            <a:bodyPr/>
            <a:lstStyle/>
            <a:p>
              <a:endParaRPr lang="en-US"/>
            </a:p>
          </p:txBody>
        </p:sp>
        <p:sp>
          <p:nvSpPr>
            <p:cNvPr id="4" name="TextBox 4"/>
            <p:cNvSpPr txBox="1"/>
            <p:nvPr/>
          </p:nvSpPr>
          <p:spPr>
            <a:xfrm>
              <a:off x="0" y="-9525"/>
              <a:ext cx="2408296" cy="2718858"/>
            </a:xfrm>
            <a:prstGeom prst="rect">
              <a:avLst/>
            </a:prstGeom>
          </p:spPr>
          <p:txBody>
            <a:bodyPr lIns="50800" tIns="50800" rIns="50800" bIns="50800" rtlCol="0" anchor="ctr"/>
            <a:lstStyle/>
            <a:p>
              <a:pPr algn="ctr">
                <a:lnSpc>
                  <a:spcPts val="1800"/>
                </a:lnSpc>
              </a:pPr>
              <a:endParaRPr/>
            </a:p>
          </p:txBody>
        </p:sp>
      </p:grpSp>
      <p:sp>
        <p:nvSpPr>
          <p:cNvPr id="5" name="AutoShape 5"/>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6" name="Freeform 6"/>
          <p:cNvSpPr/>
          <p:nvPr/>
        </p:nvSpPr>
        <p:spPr>
          <a:xfrm rot="-155999">
            <a:off x="10380458" y="2196952"/>
            <a:ext cx="7922759" cy="4696363"/>
          </a:xfrm>
          <a:custGeom>
            <a:avLst/>
            <a:gdLst/>
            <a:ahLst/>
            <a:cxnLst/>
            <a:rect l="l" t="t" r="r" b="b"/>
            <a:pathLst>
              <a:path w="7922759" h="4696363">
                <a:moveTo>
                  <a:pt x="197330" y="0"/>
                </a:moveTo>
                <a:lnTo>
                  <a:pt x="7922759" y="350809"/>
                </a:lnTo>
                <a:lnTo>
                  <a:pt x="7725428" y="4696363"/>
                </a:lnTo>
                <a:lnTo>
                  <a:pt x="0" y="4345553"/>
                </a:lnTo>
                <a:lnTo>
                  <a:pt x="197330" y="0"/>
                </a:lnTo>
                <a:close/>
              </a:path>
            </a:pathLst>
          </a:custGeom>
          <a:blipFill>
            <a:blip r:embed="rId5"/>
            <a:stretch>
              <a:fillRect l="-13742" t="-116851" r="-51306" b="-154398"/>
            </a:stretch>
          </a:blipFill>
        </p:spPr>
        <p:txBody>
          <a:bodyPr/>
          <a:lstStyle/>
          <a:p>
            <a:endParaRPr lang="en-US"/>
          </a:p>
        </p:txBody>
      </p:sp>
      <p:sp>
        <p:nvSpPr>
          <p:cNvPr id="7" name="TextBox 7"/>
          <p:cNvSpPr txBox="1"/>
          <p:nvPr/>
        </p:nvSpPr>
        <p:spPr>
          <a:xfrm>
            <a:off x="1314450" y="5095875"/>
            <a:ext cx="10393573" cy="10953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000000"/>
                </a:solidFill>
                <a:latin typeface="Norwester"/>
                <a:ea typeface="Norwester"/>
                <a:cs typeface="Norwester"/>
                <a:sym typeface="Norwester"/>
              </a:rPr>
              <a:t>BARATH ANANDARAMAN</a:t>
            </a:r>
          </a:p>
        </p:txBody>
      </p:sp>
      <p:sp>
        <p:nvSpPr>
          <p:cNvPr id="8" name="TextBox 8"/>
          <p:cNvSpPr txBox="1"/>
          <p:nvPr/>
        </p:nvSpPr>
        <p:spPr>
          <a:xfrm>
            <a:off x="1314450" y="7501890"/>
            <a:ext cx="7030166" cy="1470660"/>
          </a:xfrm>
          <a:prstGeom prst="rect">
            <a:avLst/>
          </a:prstGeom>
        </p:spPr>
        <p:txBody>
          <a:bodyPr lIns="0" tIns="0" rIns="0" bIns="0" rtlCol="0" anchor="t">
            <a:spAutoFit/>
          </a:bodyPr>
          <a:lstStyle/>
          <a:p>
            <a:pPr algn="l">
              <a:lnSpc>
                <a:spcPts val="2940"/>
              </a:lnSpc>
            </a:pPr>
            <a:r>
              <a:rPr lang="en-US" sz="2100">
                <a:solidFill>
                  <a:srgbClr val="000000"/>
                </a:solidFill>
                <a:latin typeface="Montserrat"/>
                <a:ea typeface="Montserrat"/>
                <a:cs typeface="Montserrat"/>
                <a:sym typeface="Montserrat"/>
              </a:rPr>
              <a:t>20 Years of working experience in Telecom Industry. Currently focusing to enhance customer satisfaction and drive business growth through innovative strategies.</a:t>
            </a:r>
          </a:p>
        </p:txBody>
      </p:sp>
      <p:sp>
        <p:nvSpPr>
          <p:cNvPr id="9" name="TextBox 9"/>
          <p:cNvSpPr txBox="1"/>
          <p:nvPr/>
        </p:nvSpPr>
        <p:spPr>
          <a:xfrm>
            <a:off x="1314450" y="6319666"/>
            <a:ext cx="8432292" cy="471805"/>
          </a:xfrm>
          <a:prstGeom prst="rect">
            <a:avLst/>
          </a:prstGeom>
        </p:spPr>
        <p:txBody>
          <a:bodyPr lIns="0" tIns="0" rIns="0" bIns="0" rtlCol="0" anchor="t">
            <a:spAutoFit/>
          </a:bodyPr>
          <a:lstStyle/>
          <a:p>
            <a:pPr algn="l">
              <a:lnSpc>
                <a:spcPts val="3919"/>
              </a:lnSpc>
            </a:pPr>
            <a:r>
              <a:rPr lang="en-US" sz="2799" i="1">
                <a:solidFill>
                  <a:srgbClr val="000000"/>
                </a:solidFill>
                <a:latin typeface="Montserrat Italics"/>
                <a:ea typeface="Montserrat Italics"/>
                <a:cs typeface="Montserrat Italics"/>
                <a:sym typeface="Montserrat Italics"/>
              </a:rPr>
              <a:t>Principle Engineer II, Charter Communications</a:t>
            </a:r>
          </a:p>
        </p:txBody>
      </p:sp>
      <p:sp>
        <p:nvSpPr>
          <p:cNvPr id="10" name="TextBox 10"/>
          <p:cNvSpPr txBox="1"/>
          <p:nvPr/>
        </p:nvSpPr>
        <p:spPr>
          <a:xfrm>
            <a:off x="1314450" y="1609725"/>
            <a:ext cx="7829550" cy="409575"/>
          </a:xfrm>
          <a:prstGeom prst="rect">
            <a:avLst/>
          </a:prstGeom>
        </p:spPr>
        <p:txBody>
          <a:bodyPr lIns="0" tIns="0" rIns="0" bIns="0" rtlCol="0" anchor="t">
            <a:spAutoFit/>
          </a:bodyPr>
          <a:lstStyle/>
          <a:p>
            <a:pPr marL="0" lvl="0" indent="0" algn="l">
              <a:lnSpc>
                <a:spcPts val="3359"/>
              </a:lnSpc>
              <a:spcBef>
                <a:spcPct val="0"/>
              </a:spcBef>
            </a:pPr>
            <a:r>
              <a:rPr lang="en-US" sz="2799" b="1" u="none" strike="noStrike" spc="167">
                <a:solidFill>
                  <a:srgbClr val="000000"/>
                </a:solidFill>
                <a:latin typeface="Montserrat Bold"/>
                <a:ea typeface="Montserrat Bold"/>
                <a:cs typeface="Montserrat Bold"/>
                <a:sym typeface="Montserrat Bold"/>
              </a:rPr>
              <a:t>SPEAKER INTRODUCTION</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pic>
        <p:nvPicPr>
          <p:cNvPr id="43" name="Audio 42">
            <a:extLst>
              <a:ext uri="{FF2B5EF4-FFF2-40B4-BE49-F238E27FC236}">
                <a16:creationId xmlns:a16="http://schemas.microsoft.com/office/drawing/2014/main" id="{649DE933-4374-D55F-1733-0482E5D3D0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81"/>
    </mc:Choice>
    <mc:Fallback>
      <p:transition spd="slow" advTm="19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6297" y="3066507"/>
            <a:ext cx="13286488" cy="1812290"/>
          </a:xfrm>
          <a:prstGeom prst="rect">
            <a:avLst/>
          </a:prstGeom>
        </p:spPr>
        <p:txBody>
          <a:bodyPr lIns="0" tIns="0" rIns="0" bIns="0" rtlCol="0" anchor="t">
            <a:spAutoFit/>
          </a:bodyPr>
          <a:lstStyle/>
          <a:p>
            <a:pPr algn="l">
              <a:lnSpc>
                <a:spcPts val="3639"/>
              </a:lnSpc>
            </a:pPr>
            <a:r>
              <a:rPr lang="en-US" sz="2799">
                <a:solidFill>
                  <a:srgbClr val="000000"/>
                </a:solidFill>
                <a:latin typeface="Montserrat"/>
                <a:ea typeface="Montserrat"/>
                <a:cs typeface="Montserrat"/>
                <a:sym typeface="Montserrat"/>
              </a:rPr>
              <a:t>GeeksforGeeks. (2025, April 28). </a:t>
            </a:r>
            <a:r>
              <a:rPr lang="en-US" sz="2799" i="1">
                <a:solidFill>
                  <a:srgbClr val="000000"/>
                </a:solidFill>
                <a:latin typeface="Montserrat Italics"/>
                <a:ea typeface="Montserrat Italics"/>
                <a:cs typeface="Montserrat Italics"/>
                <a:sym typeface="Montserrat Italics"/>
              </a:rPr>
              <a:t>How to plot ROC curve in Python</a:t>
            </a:r>
            <a:r>
              <a:rPr lang="en-US" sz="2799">
                <a:solidFill>
                  <a:srgbClr val="000000"/>
                </a:solidFill>
                <a:latin typeface="Montserrat"/>
                <a:ea typeface="Montserrat"/>
                <a:cs typeface="Montserrat"/>
                <a:sym typeface="Montserrat"/>
              </a:rPr>
              <a:t>.  GeeksForGeeks. https://www.geeksforgeeks.org/how-to-plot-roc-curve-in-python/</a:t>
            </a:r>
          </a:p>
          <a:p>
            <a:pPr algn="l">
              <a:lnSpc>
                <a:spcPts val="3639"/>
              </a:lnSpc>
            </a:pPr>
            <a:endParaRPr lang="en-US" sz="2799">
              <a:solidFill>
                <a:srgbClr val="000000"/>
              </a:solidFill>
              <a:latin typeface="Montserrat"/>
              <a:ea typeface="Montserrat"/>
              <a:cs typeface="Montserrat"/>
              <a:sym typeface="Montserrat"/>
            </a:endParaRPr>
          </a:p>
        </p:txBody>
      </p:sp>
      <p:sp>
        <p:nvSpPr>
          <p:cNvPr id="3" name="TextBox 3"/>
          <p:cNvSpPr txBox="1"/>
          <p:nvPr/>
        </p:nvSpPr>
        <p:spPr>
          <a:xfrm>
            <a:off x="2386297" y="1536792"/>
            <a:ext cx="13286488" cy="1812290"/>
          </a:xfrm>
          <a:prstGeom prst="rect">
            <a:avLst/>
          </a:prstGeom>
        </p:spPr>
        <p:txBody>
          <a:bodyPr lIns="0" tIns="0" rIns="0" bIns="0" rtlCol="0" anchor="t">
            <a:spAutoFit/>
          </a:bodyPr>
          <a:lstStyle/>
          <a:p>
            <a:pPr algn="l">
              <a:lnSpc>
                <a:spcPts val="3639"/>
              </a:lnSpc>
            </a:pPr>
            <a:r>
              <a:rPr lang="en-US" sz="2799">
                <a:solidFill>
                  <a:srgbClr val="000000"/>
                </a:solidFill>
                <a:latin typeface="Montserrat"/>
                <a:ea typeface="Montserrat"/>
                <a:cs typeface="Montserrat"/>
                <a:sym typeface="Montserrat"/>
              </a:rPr>
              <a:t>Syed, H. (2021). </a:t>
            </a:r>
            <a:r>
              <a:rPr lang="en-US" sz="2799" i="1">
                <a:solidFill>
                  <a:srgbClr val="000000"/>
                </a:solidFill>
                <a:latin typeface="Montserrat Italics"/>
                <a:ea typeface="Montserrat Italics"/>
                <a:cs typeface="Montserrat Italics"/>
                <a:sym typeface="Montserrat Italics"/>
              </a:rPr>
              <a:t>Predict the Churn Risk Rate</a:t>
            </a:r>
            <a:r>
              <a:rPr lang="en-US" sz="2799">
                <a:solidFill>
                  <a:srgbClr val="000000"/>
                </a:solidFill>
                <a:latin typeface="Montserrat"/>
                <a:ea typeface="Montserrat"/>
                <a:cs typeface="Montserrat"/>
                <a:sym typeface="Montserrat"/>
              </a:rPr>
              <a:t>. HackerEarth.  https://www.hackerearth.com/problem/machine-learning/predict-the-churn-risk-rate-11-fb7a760d/</a:t>
            </a:r>
          </a:p>
          <a:p>
            <a:pPr algn="l">
              <a:lnSpc>
                <a:spcPts val="3639"/>
              </a:lnSpc>
            </a:pPr>
            <a:endParaRPr lang="en-US" sz="2799">
              <a:solidFill>
                <a:srgbClr val="000000"/>
              </a:solidFill>
              <a:latin typeface="Montserrat"/>
              <a:ea typeface="Montserrat"/>
              <a:cs typeface="Montserrat"/>
              <a:sym typeface="Montserrat"/>
            </a:endParaRPr>
          </a:p>
        </p:txBody>
      </p:sp>
      <p:sp>
        <p:nvSpPr>
          <p:cNvPr id="4" name="TextBox 4"/>
          <p:cNvSpPr txBox="1"/>
          <p:nvPr/>
        </p:nvSpPr>
        <p:spPr>
          <a:xfrm>
            <a:off x="2386297" y="4687497"/>
            <a:ext cx="13286488" cy="1355090"/>
          </a:xfrm>
          <a:prstGeom prst="rect">
            <a:avLst/>
          </a:prstGeom>
        </p:spPr>
        <p:txBody>
          <a:bodyPr lIns="0" tIns="0" rIns="0" bIns="0" rtlCol="0" anchor="t">
            <a:spAutoFit/>
          </a:bodyPr>
          <a:lstStyle/>
          <a:p>
            <a:pPr algn="l">
              <a:lnSpc>
                <a:spcPts val="3639"/>
              </a:lnSpc>
            </a:pPr>
            <a:r>
              <a:rPr lang="en-US" sz="2799">
                <a:solidFill>
                  <a:srgbClr val="000000"/>
                </a:solidFill>
                <a:latin typeface="Montserrat"/>
                <a:ea typeface="Montserrat"/>
                <a:cs typeface="Montserrat"/>
                <a:sym typeface="Montserrat"/>
              </a:rPr>
              <a:t>Tessitore, S. (2025, May 21). </a:t>
            </a:r>
            <a:r>
              <a:rPr lang="en-US" sz="2799" i="1">
                <a:solidFill>
                  <a:srgbClr val="000000"/>
                </a:solidFill>
                <a:latin typeface="Montserrat Italics"/>
                <a:ea typeface="Montserrat Italics"/>
                <a:cs typeface="Montserrat Italics"/>
                <a:sym typeface="Montserrat Italics"/>
              </a:rPr>
              <a:t>What’s the average churn rate by industry?</a:t>
            </a:r>
            <a:r>
              <a:rPr lang="en-US" sz="2799">
                <a:solidFill>
                  <a:srgbClr val="000000"/>
                </a:solidFill>
                <a:latin typeface="Montserrat"/>
                <a:ea typeface="Montserrat"/>
                <a:cs typeface="Montserrat"/>
                <a:sym typeface="Montserrat"/>
              </a:rPr>
              <a:t> CustomerGauge. https://customergauge.com/blog/average-churn-rate-by-industry</a:t>
            </a:r>
          </a:p>
        </p:txBody>
      </p:sp>
      <p:sp>
        <p:nvSpPr>
          <p:cNvPr id="5" name="TextBox 5"/>
          <p:cNvSpPr txBox="1"/>
          <p:nvPr/>
        </p:nvSpPr>
        <p:spPr>
          <a:xfrm>
            <a:off x="6172419" y="304800"/>
            <a:ext cx="6255700" cy="723900"/>
          </a:xfrm>
          <a:prstGeom prst="rect">
            <a:avLst/>
          </a:prstGeom>
        </p:spPr>
        <p:txBody>
          <a:bodyPr lIns="0" tIns="0" rIns="0" bIns="0" rtlCol="0" anchor="t">
            <a:spAutoFit/>
          </a:bodyPr>
          <a:lstStyle/>
          <a:p>
            <a:pPr marL="0" lvl="0" indent="0" algn="ctr">
              <a:lnSpc>
                <a:spcPts val="5759"/>
              </a:lnSpc>
              <a:spcBef>
                <a:spcPct val="0"/>
              </a:spcBef>
            </a:pPr>
            <a:r>
              <a:rPr lang="en-US" sz="4800">
                <a:solidFill>
                  <a:srgbClr val="000000"/>
                </a:solidFill>
                <a:latin typeface="Norwester"/>
                <a:ea typeface="Norwester"/>
                <a:cs typeface="Norwester"/>
                <a:sym typeface="Norwester"/>
              </a:rPr>
              <a:t>REFERENCES</a:t>
            </a:r>
          </a:p>
        </p:txBody>
      </p:sp>
      <p:pic>
        <p:nvPicPr>
          <p:cNvPr id="8" name="Audio 7">
            <a:extLst>
              <a:ext uri="{FF2B5EF4-FFF2-40B4-BE49-F238E27FC236}">
                <a16:creationId xmlns:a16="http://schemas.microsoft.com/office/drawing/2014/main" id="{50E1E0B2-C740-A5F5-3062-BC3B4B20E7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85"/>
    </mc:Choice>
    <mc:Fallback>
      <p:transition spd="slow" advTm="12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4450" y="2667471"/>
            <a:ext cx="8887177" cy="6299059"/>
            <a:chOff x="0" y="0"/>
            <a:chExt cx="11849570" cy="8398745"/>
          </a:xfrm>
        </p:grpSpPr>
        <p:pic>
          <p:nvPicPr>
            <p:cNvPr id="3" name="Picture 3"/>
            <p:cNvPicPr>
              <a:picLocks noChangeAspect="1"/>
            </p:cNvPicPr>
            <p:nvPr/>
          </p:nvPicPr>
          <p:blipFill>
            <a:blip r:embed="rId5"/>
            <a:srcRect t="14560" b="14560"/>
            <a:stretch>
              <a:fillRect/>
            </a:stretch>
          </p:blipFill>
          <p:spPr>
            <a:xfrm>
              <a:off x="0" y="0"/>
              <a:ext cx="11849570" cy="8398745"/>
            </a:xfrm>
            <a:prstGeom prst="rect">
              <a:avLst/>
            </a:prstGeom>
          </p:spPr>
        </p:pic>
      </p:grpSp>
      <p:sp>
        <p:nvSpPr>
          <p:cNvPr id="4" name="AutoShape 4"/>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314450" y="1514475"/>
            <a:ext cx="10496984" cy="409575"/>
          </a:xfrm>
          <a:prstGeom prst="rect">
            <a:avLst/>
          </a:prstGeom>
        </p:spPr>
        <p:txBody>
          <a:bodyPr lIns="0" tIns="0" rIns="0" bIns="0" rtlCol="0" anchor="t">
            <a:spAutoFit/>
          </a:bodyPr>
          <a:lstStyle/>
          <a:p>
            <a:pPr marL="0" lvl="0" indent="0" algn="l">
              <a:lnSpc>
                <a:spcPts val="3359"/>
              </a:lnSpc>
              <a:spcBef>
                <a:spcPct val="0"/>
              </a:spcBef>
            </a:pPr>
            <a:r>
              <a:rPr lang="en-US" sz="2799" b="1" spc="167">
                <a:solidFill>
                  <a:srgbClr val="000000"/>
                </a:solidFill>
                <a:latin typeface="Montserrat Bold"/>
                <a:ea typeface="Montserrat Bold"/>
                <a:cs typeface="Montserrat Bold"/>
                <a:sym typeface="Montserrat Bold"/>
              </a:rPr>
              <a:t>WHAT IS A CUSTOMER-CHURN?</a:t>
            </a:r>
          </a:p>
        </p:txBody>
      </p:sp>
      <p:sp>
        <p:nvSpPr>
          <p:cNvPr id="6" name="TextBox 6"/>
          <p:cNvSpPr txBox="1"/>
          <p:nvPr/>
        </p:nvSpPr>
        <p:spPr>
          <a:xfrm>
            <a:off x="11049000" y="2854473"/>
            <a:ext cx="3991323" cy="440690"/>
          </a:xfrm>
          <a:prstGeom prst="rect">
            <a:avLst/>
          </a:prstGeom>
        </p:spPr>
        <p:txBody>
          <a:bodyPr lIns="0" tIns="0" rIns="0" bIns="0" rtlCol="0" anchor="t">
            <a:spAutoFit/>
          </a:bodyPr>
          <a:lstStyle/>
          <a:p>
            <a:pPr algn="l">
              <a:lnSpc>
                <a:spcPts val="3640"/>
              </a:lnSpc>
            </a:pPr>
            <a:r>
              <a:rPr lang="en-US" sz="2800" b="1">
                <a:solidFill>
                  <a:srgbClr val="000000"/>
                </a:solidFill>
                <a:latin typeface="Montserrat Bold"/>
                <a:ea typeface="Montserrat Bold"/>
                <a:cs typeface="Montserrat Bold"/>
                <a:sym typeface="Montserrat Bold"/>
              </a:rPr>
              <a:t>Definition</a:t>
            </a:r>
          </a:p>
        </p:txBody>
      </p:sp>
      <p:sp>
        <p:nvSpPr>
          <p:cNvPr id="7" name="TextBox 7"/>
          <p:cNvSpPr txBox="1"/>
          <p:nvPr/>
        </p:nvSpPr>
        <p:spPr>
          <a:xfrm>
            <a:off x="11049000" y="3573575"/>
            <a:ext cx="4717644" cy="1550670"/>
          </a:xfrm>
          <a:prstGeom prst="rect">
            <a:avLst/>
          </a:prstGeom>
        </p:spPr>
        <p:txBody>
          <a:bodyPr lIns="0" tIns="0" rIns="0" bIns="0" rtlCol="0" anchor="t">
            <a:spAutoFit/>
          </a:bodyPr>
          <a:lstStyle/>
          <a:p>
            <a:pPr algn="l">
              <a:lnSpc>
                <a:spcPts val="3119"/>
              </a:lnSpc>
            </a:pPr>
            <a:r>
              <a:rPr lang="en-US" sz="2399">
                <a:solidFill>
                  <a:srgbClr val="000000"/>
                </a:solidFill>
                <a:latin typeface="Montserrat"/>
                <a:ea typeface="Montserrat"/>
                <a:cs typeface="Montserrat"/>
                <a:sym typeface="Montserrat"/>
              </a:rPr>
              <a:t>Churn refers to the rate at which customers stop using the services and move to a competitor.</a:t>
            </a:r>
          </a:p>
        </p:txBody>
      </p:sp>
      <p:sp>
        <p:nvSpPr>
          <p:cNvPr id="8" name="TextBox 8"/>
          <p:cNvSpPr txBox="1"/>
          <p:nvPr/>
        </p:nvSpPr>
        <p:spPr>
          <a:xfrm>
            <a:off x="11049000" y="5587131"/>
            <a:ext cx="4463468" cy="440690"/>
          </a:xfrm>
          <a:prstGeom prst="rect">
            <a:avLst/>
          </a:prstGeom>
        </p:spPr>
        <p:txBody>
          <a:bodyPr lIns="0" tIns="0" rIns="0" bIns="0" rtlCol="0" anchor="t">
            <a:spAutoFit/>
          </a:bodyPr>
          <a:lstStyle/>
          <a:p>
            <a:pPr algn="l">
              <a:lnSpc>
                <a:spcPts val="3640"/>
              </a:lnSpc>
            </a:pPr>
            <a:r>
              <a:rPr lang="en-US" sz="2800" b="1">
                <a:solidFill>
                  <a:srgbClr val="000000"/>
                </a:solidFill>
                <a:latin typeface="Montserrat Bold"/>
                <a:ea typeface="Montserrat Bold"/>
                <a:cs typeface="Montserrat Bold"/>
                <a:sym typeface="Montserrat Bold"/>
              </a:rPr>
              <a:t>Importance and Need</a:t>
            </a:r>
          </a:p>
        </p:txBody>
      </p:sp>
      <p:sp>
        <p:nvSpPr>
          <p:cNvPr id="9" name="TextBox 9"/>
          <p:cNvSpPr txBox="1"/>
          <p:nvPr/>
        </p:nvSpPr>
        <p:spPr>
          <a:xfrm>
            <a:off x="11049000" y="6288515"/>
            <a:ext cx="5825950" cy="2331720"/>
          </a:xfrm>
          <a:prstGeom prst="rect">
            <a:avLst/>
          </a:prstGeom>
        </p:spPr>
        <p:txBody>
          <a:bodyPr lIns="0" tIns="0" rIns="0" bIns="0" rtlCol="0" anchor="t">
            <a:spAutoFit/>
          </a:bodyPr>
          <a:lstStyle/>
          <a:p>
            <a:pPr marL="518160" lvl="1" indent="-259080" algn="l">
              <a:lnSpc>
                <a:spcPts val="3120"/>
              </a:lnSpc>
              <a:buFont typeface="Arial"/>
              <a:buChar char="•"/>
            </a:pPr>
            <a:r>
              <a:rPr lang="en-US" sz="2400">
                <a:solidFill>
                  <a:srgbClr val="000000"/>
                </a:solidFill>
                <a:latin typeface="Montserrat"/>
                <a:ea typeface="Montserrat"/>
                <a:cs typeface="Montserrat"/>
                <a:sym typeface="Montserrat"/>
              </a:rPr>
              <a:t>Customer acquisition is expensive</a:t>
            </a:r>
          </a:p>
          <a:p>
            <a:pPr marL="518160" lvl="1" indent="-259080" algn="l">
              <a:lnSpc>
                <a:spcPts val="3120"/>
              </a:lnSpc>
              <a:buFont typeface="Arial"/>
              <a:buChar char="•"/>
            </a:pPr>
            <a:r>
              <a:rPr lang="en-US" sz="2400">
                <a:solidFill>
                  <a:srgbClr val="000000"/>
                </a:solidFill>
                <a:latin typeface="Montserrat"/>
                <a:ea typeface="Montserrat"/>
                <a:cs typeface="Montserrat"/>
                <a:sym typeface="Montserrat"/>
              </a:rPr>
              <a:t>Improve service offerings based on customer needs</a:t>
            </a:r>
          </a:p>
          <a:p>
            <a:pPr marL="518160" lvl="1" indent="-259080" algn="l">
              <a:lnSpc>
                <a:spcPts val="3120"/>
              </a:lnSpc>
              <a:buFont typeface="Arial"/>
              <a:buChar char="•"/>
            </a:pPr>
            <a:r>
              <a:rPr lang="en-US" sz="2400">
                <a:solidFill>
                  <a:srgbClr val="000000"/>
                </a:solidFill>
                <a:latin typeface="Montserrat"/>
                <a:ea typeface="Montserrat"/>
                <a:cs typeface="Montserrat"/>
                <a:sym typeface="Montserrat"/>
              </a:rPr>
              <a:t>Focused marketing campaigns</a:t>
            </a:r>
          </a:p>
          <a:p>
            <a:pPr marL="518160" lvl="1" indent="-259080" algn="l">
              <a:lnSpc>
                <a:spcPts val="3120"/>
              </a:lnSpc>
              <a:buFont typeface="Arial"/>
              <a:buChar char="•"/>
            </a:pPr>
            <a:r>
              <a:rPr lang="en-US" sz="2400">
                <a:solidFill>
                  <a:srgbClr val="000000"/>
                </a:solidFill>
                <a:latin typeface="Montserrat"/>
                <a:ea typeface="Montserrat"/>
                <a:cs typeface="Montserrat"/>
                <a:sym typeface="Montserrat"/>
              </a:rPr>
              <a:t>Increased revenue and profitability</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pic>
        <p:nvPicPr>
          <p:cNvPr id="31" name="Audio 30">
            <a:extLst>
              <a:ext uri="{FF2B5EF4-FFF2-40B4-BE49-F238E27FC236}">
                <a16:creationId xmlns:a16="http://schemas.microsoft.com/office/drawing/2014/main" id="{F0EAFBB3-B2F8-6772-892A-3C7E33AE84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698"/>
    </mc:Choice>
    <mc:Fallback>
      <p:transition spd="slow" advTm="74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2630" y="1924209"/>
            <a:ext cx="9013081" cy="7162800"/>
            <a:chOff x="0" y="0"/>
            <a:chExt cx="12017441" cy="9550400"/>
          </a:xfrm>
        </p:grpSpPr>
        <p:pic>
          <p:nvPicPr>
            <p:cNvPr id="3" name="Picture 3"/>
            <p:cNvPicPr>
              <a:picLocks noChangeAspect="1"/>
            </p:cNvPicPr>
            <p:nvPr/>
          </p:nvPicPr>
          <p:blipFill>
            <a:blip r:embed="rId5"/>
            <a:srcRect t="2053" b="2053"/>
            <a:stretch>
              <a:fillRect/>
            </a:stretch>
          </p:blipFill>
          <p:spPr>
            <a:xfrm>
              <a:off x="0" y="0"/>
              <a:ext cx="12017441" cy="9550400"/>
            </a:xfrm>
            <a:prstGeom prst="rect">
              <a:avLst/>
            </a:prstGeom>
          </p:spPr>
        </p:pic>
      </p:grpSp>
      <p:sp>
        <p:nvSpPr>
          <p:cNvPr id="4" name="AutoShape 4"/>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314450" y="1609725"/>
            <a:ext cx="9291389" cy="409575"/>
          </a:xfrm>
          <a:prstGeom prst="rect">
            <a:avLst/>
          </a:prstGeom>
        </p:spPr>
        <p:txBody>
          <a:bodyPr lIns="0" tIns="0" rIns="0" bIns="0" rtlCol="0" anchor="t">
            <a:spAutoFit/>
          </a:bodyPr>
          <a:lstStyle/>
          <a:p>
            <a:pPr marL="0" lvl="0" indent="0" algn="l">
              <a:lnSpc>
                <a:spcPts val="3359"/>
              </a:lnSpc>
              <a:spcBef>
                <a:spcPct val="0"/>
              </a:spcBef>
            </a:pPr>
            <a:r>
              <a:rPr lang="en-US" sz="2799" b="1" spc="167">
                <a:solidFill>
                  <a:srgbClr val="000000"/>
                </a:solidFill>
                <a:latin typeface="Montserrat Bold"/>
                <a:ea typeface="Montserrat Bold"/>
                <a:cs typeface="Montserrat Bold"/>
                <a:sym typeface="Montserrat Bold"/>
              </a:rPr>
              <a:t>WHY CUSTOMER-CHURN MATTERS</a:t>
            </a:r>
          </a:p>
        </p:txBody>
      </p:sp>
      <p:sp>
        <p:nvSpPr>
          <p:cNvPr id="6" name="TextBox 6"/>
          <p:cNvSpPr txBox="1"/>
          <p:nvPr/>
        </p:nvSpPr>
        <p:spPr>
          <a:xfrm>
            <a:off x="1314450" y="5124450"/>
            <a:ext cx="7348180" cy="3641090"/>
          </a:xfrm>
          <a:prstGeom prst="rect">
            <a:avLst/>
          </a:prstGeom>
        </p:spPr>
        <p:txBody>
          <a:bodyPr lIns="0" tIns="0" rIns="0" bIns="0" rtlCol="0" anchor="t">
            <a:spAutoFit/>
          </a:bodyPr>
          <a:lstStyle/>
          <a:p>
            <a:pPr algn="l">
              <a:lnSpc>
                <a:spcPts val="3639"/>
              </a:lnSpc>
            </a:pPr>
            <a:r>
              <a:rPr lang="en-US" sz="2799">
                <a:solidFill>
                  <a:srgbClr val="000000"/>
                </a:solidFill>
                <a:latin typeface="Montserrat"/>
                <a:ea typeface="Montserrat"/>
                <a:cs typeface="Montserrat"/>
                <a:sym typeface="Montserrat"/>
              </a:rPr>
              <a:t>Customer-churn is crucial for a successful business. Statistics show that companies working directly with customers have about and over 30% churn rate. </a:t>
            </a:r>
          </a:p>
          <a:p>
            <a:pPr algn="l">
              <a:lnSpc>
                <a:spcPts val="3639"/>
              </a:lnSpc>
            </a:pPr>
            <a:endParaRPr lang="en-US" sz="2799">
              <a:solidFill>
                <a:srgbClr val="000000"/>
              </a:solidFill>
              <a:latin typeface="Montserrat"/>
              <a:ea typeface="Montserrat"/>
              <a:cs typeface="Montserrat"/>
              <a:sym typeface="Montserrat"/>
            </a:endParaRPr>
          </a:p>
          <a:p>
            <a:pPr algn="l">
              <a:lnSpc>
                <a:spcPts val="3640"/>
              </a:lnSpc>
            </a:pPr>
            <a:r>
              <a:rPr lang="en-US" sz="2800">
                <a:solidFill>
                  <a:srgbClr val="000000"/>
                </a:solidFill>
                <a:latin typeface="Montserrat"/>
                <a:ea typeface="Montserrat"/>
                <a:cs typeface="Montserrat"/>
                <a:sym typeface="Montserrat"/>
              </a:rPr>
              <a:t>Our task is to predict who is likely to churn using machine learning</a:t>
            </a:r>
          </a:p>
        </p:txBody>
      </p:sp>
      <p:sp>
        <p:nvSpPr>
          <p:cNvPr id="7" name="TextBox 7"/>
          <p:cNvSpPr txBox="1"/>
          <p:nvPr/>
        </p:nvSpPr>
        <p:spPr>
          <a:xfrm>
            <a:off x="1313480" y="2934811"/>
            <a:ext cx="8992881" cy="1447800"/>
          </a:xfrm>
          <a:prstGeom prst="rect">
            <a:avLst/>
          </a:prstGeom>
        </p:spPr>
        <p:txBody>
          <a:bodyPr lIns="0" tIns="0" rIns="0" bIns="0" rtlCol="0" anchor="t">
            <a:spAutoFit/>
          </a:bodyPr>
          <a:lstStyle/>
          <a:p>
            <a:pPr marL="0" lvl="0" indent="0" algn="l">
              <a:lnSpc>
                <a:spcPts val="5759"/>
              </a:lnSpc>
              <a:spcBef>
                <a:spcPct val="0"/>
              </a:spcBef>
            </a:pPr>
            <a:r>
              <a:rPr lang="en-US" sz="4800">
                <a:solidFill>
                  <a:srgbClr val="000000"/>
                </a:solidFill>
                <a:latin typeface="Norwester"/>
                <a:ea typeface="Norwester"/>
                <a:cs typeface="Norwester"/>
                <a:sym typeface="Norwester"/>
              </a:rPr>
              <a:t>TELECOMMUNICATION COMPANIES HAVE 31% CHURN RATE</a:t>
            </a:r>
          </a:p>
        </p:txBody>
      </p:sp>
      <p:sp>
        <p:nvSpPr>
          <p:cNvPr id="8" name="TextBox 8"/>
          <p:cNvSpPr txBox="1"/>
          <p:nvPr/>
        </p:nvSpPr>
        <p:spPr>
          <a:xfrm>
            <a:off x="9382313" y="9419475"/>
            <a:ext cx="7573714" cy="361950"/>
          </a:xfrm>
          <a:prstGeom prst="rect">
            <a:avLst/>
          </a:prstGeom>
        </p:spPr>
        <p:txBody>
          <a:bodyPr lIns="0" tIns="0" rIns="0" bIns="0" rtlCol="0" anchor="t">
            <a:spAutoFit/>
          </a:bodyPr>
          <a:lstStyle/>
          <a:p>
            <a:pPr algn="ctr">
              <a:lnSpc>
                <a:spcPts val="1439"/>
              </a:lnSpc>
            </a:pPr>
            <a:r>
              <a:rPr lang="en-US" sz="1200" b="1" spc="72">
                <a:solidFill>
                  <a:srgbClr val="000000"/>
                </a:solidFill>
                <a:latin typeface="Montserrat Bold"/>
                <a:ea typeface="Montserrat Bold"/>
                <a:cs typeface="Montserrat Bold"/>
                <a:sym typeface="Montserrat Bold"/>
              </a:rPr>
              <a:t>SOURCE: HTTPS://CUSTOMERGAUGE.COM/BLOG/AVERAGE-CHURN-RATE-BY-INDUSTRY</a:t>
            </a:r>
          </a:p>
          <a:p>
            <a:pPr algn="ctr">
              <a:lnSpc>
                <a:spcPts val="1439"/>
              </a:lnSpc>
              <a:spcBef>
                <a:spcPct val="0"/>
              </a:spcBef>
            </a:pPr>
            <a:endParaRPr lang="en-US" sz="1200" b="1" spc="72">
              <a:solidFill>
                <a:srgbClr val="000000"/>
              </a:solidFill>
              <a:latin typeface="Montserrat Bold"/>
              <a:ea typeface="Montserrat Bold"/>
              <a:cs typeface="Montserrat Bold"/>
              <a:sym typeface="Montserrat Bold"/>
            </a:endParaRP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pic>
        <p:nvPicPr>
          <p:cNvPr id="15" name="Audio 14">
            <a:extLst>
              <a:ext uri="{FF2B5EF4-FFF2-40B4-BE49-F238E27FC236}">
                <a16:creationId xmlns:a16="http://schemas.microsoft.com/office/drawing/2014/main" id="{BB943599-757B-A975-E7C1-DA7418F835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21"/>
    </mc:Choice>
    <mc:Fallback>
      <p:transition spd="slow" advTm="5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9273199" y="1229027"/>
            <a:ext cx="8157451" cy="8398920"/>
          </a:xfrm>
          <a:custGeom>
            <a:avLst/>
            <a:gdLst/>
            <a:ahLst/>
            <a:cxnLst/>
            <a:rect l="l" t="t" r="r" b="b"/>
            <a:pathLst>
              <a:path w="8157451" h="8398920">
                <a:moveTo>
                  <a:pt x="0" y="0"/>
                </a:moveTo>
                <a:lnTo>
                  <a:pt x="8157452" y="0"/>
                </a:lnTo>
                <a:lnTo>
                  <a:pt x="8157452" y="8398920"/>
                </a:lnTo>
                <a:lnTo>
                  <a:pt x="0" y="8398920"/>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DATASET</a:t>
            </a:r>
            <a:r>
              <a:rPr lang="en-US" sz="6399" u="none" strike="noStrike">
                <a:solidFill>
                  <a:srgbClr val="000000"/>
                </a:solidFill>
                <a:latin typeface="Norwester"/>
                <a:ea typeface="Norwester"/>
                <a:cs typeface="Norwester"/>
                <a:sym typeface="Norwester"/>
              </a:rPr>
              <a:t> OVERVIEW</a:t>
            </a:r>
          </a:p>
        </p:txBody>
      </p:sp>
      <p:sp>
        <p:nvSpPr>
          <p:cNvPr id="5" name="TextBox 5"/>
          <p:cNvSpPr txBox="1"/>
          <p:nvPr/>
        </p:nvSpPr>
        <p:spPr>
          <a:xfrm>
            <a:off x="1028700" y="3877144"/>
            <a:ext cx="7834966" cy="3183890"/>
          </a:xfrm>
          <a:prstGeom prst="rect">
            <a:avLst/>
          </a:prstGeom>
        </p:spPr>
        <p:txBody>
          <a:bodyPr lIns="0" tIns="0" rIns="0" bIns="0" rtlCol="0" anchor="t">
            <a:spAutoFit/>
          </a:bodyPr>
          <a:lstStyle/>
          <a:p>
            <a:pPr marL="604520" lvl="1" indent="-302260" algn="l">
              <a:lnSpc>
                <a:spcPts val="3640"/>
              </a:lnSpc>
              <a:buFont typeface="Arial"/>
              <a:buChar char="•"/>
            </a:pPr>
            <a:r>
              <a:rPr lang="en-US" sz="2800">
                <a:solidFill>
                  <a:srgbClr val="000000"/>
                </a:solidFill>
                <a:latin typeface="Montserrat"/>
                <a:ea typeface="Montserrat"/>
                <a:cs typeface="Montserrat"/>
                <a:sym typeface="Montserrat"/>
              </a:rPr>
              <a:t>The dataset selected originates from a HackerEarth (Heena, 2021) website</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It contains 36,992 rows and 24 variables, covering customer demographics, service usage, complaints, feedback etc.</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The target variable churn_risk_score is  binary (0 = low risk, 1 = high risk)</a:t>
            </a:r>
          </a:p>
        </p:txBody>
      </p:sp>
      <p:sp>
        <p:nvSpPr>
          <p:cNvPr id="6" name="AutoShape 6"/>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pic>
        <p:nvPicPr>
          <p:cNvPr id="36" name="Audio 35">
            <a:extLst>
              <a:ext uri="{FF2B5EF4-FFF2-40B4-BE49-F238E27FC236}">
                <a16:creationId xmlns:a16="http://schemas.microsoft.com/office/drawing/2014/main" id="{E99F178A-DB7B-CA5B-227B-BBF102D2B1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943"/>
    </mc:Choice>
    <mc:Fallback>
      <p:transition spd="slow" advTm="4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9210675" y="1537242"/>
            <a:ext cx="8857300" cy="8533838"/>
          </a:xfrm>
          <a:custGeom>
            <a:avLst/>
            <a:gdLst/>
            <a:ahLst/>
            <a:cxnLst/>
            <a:rect l="l" t="t" r="r" b="b"/>
            <a:pathLst>
              <a:path w="8857300" h="8533838">
                <a:moveTo>
                  <a:pt x="0" y="0"/>
                </a:moveTo>
                <a:lnTo>
                  <a:pt x="8857300" y="0"/>
                </a:lnTo>
                <a:lnTo>
                  <a:pt x="8857300" y="8533838"/>
                </a:lnTo>
                <a:lnTo>
                  <a:pt x="0" y="8533838"/>
                </a:lnTo>
                <a:lnTo>
                  <a:pt x="0" y="0"/>
                </a:lnTo>
                <a:close/>
              </a:path>
            </a:pathLst>
          </a:custGeom>
          <a:blipFill>
            <a:blip r:embed="rId5"/>
            <a:stretch>
              <a:fillRect r="-5298"/>
            </a:stretch>
          </a:blipFill>
        </p:spPr>
        <p:txBody>
          <a:bodyPr/>
          <a:lstStyle/>
          <a:p>
            <a:endParaRPr lang="en-US"/>
          </a:p>
        </p:txBody>
      </p:sp>
      <p:sp>
        <p:nvSpPr>
          <p:cNvPr id="4" name="TextBox 4"/>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DATA PREPARATION</a:t>
            </a:r>
          </a:p>
        </p:txBody>
      </p:sp>
      <p:sp>
        <p:nvSpPr>
          <p:cNvPr id="5" name="TextBox 5"/>
          <p:cNvSpPr txBox="1"/>
          <p:nvPr/>
        </p:nvSpPr>
        <p:spPr>
          <a:xfrm>
            <a:off x="1028700" y="3877144"/>
            <a:ext cx="7834966" cy="4555490"/>
          </a:xfrm>
          <a:prstGeom prst="rect">
            <a:avLst/>
          </a:prstGeom>
        </p:spPr>
        <p:txBody>
          <a:bodyPr lIns="0" tIns="0" rIns="0" bIns="0" rtlCol="0" anchor="t">
            <a:spAutoFit/>
          </a:bodyPr>
          <a:lstStyle/>
          <a:p>
            <a:pPr marL="604520" lvl="1" indent="-302260" algn="l">
              <a:lnSpc>
                <a:spcPts val="3640"/>
              </a:lnSpc>
              <a:buFont typeface="Arial"/>
              <a:buChar char="•"/>
            </a:pPr>
            <a:r>
              <a:rPr lang="en-US" sz="2800">
                <a:solidFill>
                  <a:srgbClr val="000000"/>
                </a:solidFill>
                <a:latin typeface="Montserrat"/>
                <a:ea typeface="Montserrat"/>
                <a:cs typeface="Montserrat"/>
                <a:sym typeface="Montserrat"/>
              </a:rPr>
              <a:t>Dropped non informative columns (security_no, referral_id, joining_date, etc.) </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Converted object to numeric for columns that are expected to be numeric like avg_frequency_login_days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Impute missing numeric values with the columns mean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Encode categorical variables using Label Encoder </a:t>
            </a:r>
          </a:p>
        </p:txBody>
      </p:sp>
      <p:sp>
        <p:nvSpPr>
          <p:cNvPr id="6" name="AutoShape 6"/>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pic>
        <p:nvPicPr>
          <p:cNvPr id="40" name="Audio 39">
            <a:extLst>
              <a:ext uri="{FF2B5EF4-FFF2-40B4-BE49-F238E27FC236}">
                <a16:creationId xmlns:a16="http://schemas.microsoft.com/office/drawing/2014/main" id="{C25307F1-1727-3F63-9EA3-8C8AC7136D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632"/>
    </mc:Choice>
    <mc:Fallback>
      <p:transition spd="slow" advTm="51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313480" y="6467975"/>
            <a:ext cx="13709833" cy="2622006"/>
          </a:xfrm>
          <a:custGeom>
            <a:avLst/>
            <a:gdLst/>
            <a:ahLst/>
            <a:cxnLst/>
            <a:rect l="l" t="t" r="r" b="b"/>
            <a:pathLst>
              <a:path w="13709833" h="2622006">
                <a:moveTo>
                  <a:pt x="0" y="0"/>
                </a:moveTo>
                <a:lnTo>
                  <a:pt x="13709833" y="0"/>
                </a:lnTo>
                <a:lnTo>
                  <a:pt x="13709833" y="2622006"/>
                </a:lnTo>
                <a:lnTo>
                  <a:pt x="0" y="2622006"/>
                </a:lnTo>
                <a:lnTo>
                  <a:pt x="0" y="0"/>
                </a:lnTo>
                <a:close/>
              </a:path>
            </a:pathLst>
          </a:custGeom>
          <a:blipFill>
            <a:blip r:embed="rId5"/>
            <a:stretch>
              <a:fillRect/>
            </a:stretch>
          </a:blipFill>
        </p:spPr>
        <p:txBody>
          <a:bodyPr/>
          <a:lstStyle/>
          <a:p>
            <a:endParaRPr lang="en-US"/>
          </a:p>
        </p:txBody>
      </p:sp>
      <p:sp>
        <p:nvSpPr>
          <p:cNvPr id="4" name="TextBox 4"/>
          <p:cNvSpPr txBox="1"/>
          <p:nvPr/>
        </p:nvSpPr>
        <p:spPr>
          <a:xfrm>
            <a:off x="1525879" y="2355391"/>
            <a:ext cx="7337787"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FEATURE ENGINEERING</a:t>
            </a:r>
          </a:p>
        </p:txBody>
      </p:sp>
      <p:sp>
        <p:nvSpPr>
          <p:cNvPr id="5" name="TextBox 5"/>
          <p:cNvSpPr txBox="1"/>
          <p:nvPr/>
        </p:nvSpPr>
        <p:spPr>
          <a:xfrm>
            <a:off x="1028700" y="3877144"/>
            <a:ext cx="14155839" cy="2269490"/>
          </a:xfrm>
          <a:prstGeom prst="rect">
            <a:avLst/>
          </a:prstGeom>
        </p:spPr>
        <p:txBody>
          <a:bodyPr lIns="0" tIns="0" rIns="0" bIns="0" rtlCol="0" anchor="t">
            <a:spAutoFit/>
          </a:bodyPr>
          <a:lstStyle/>
          <a:p>
            <a:pPr marL="604520" lvl="1" indent="-302260" algn="l">
              <a:lnSpc>
                <a:spcPts val="3640"/>
              </a:lnSpc>
              <a:buFont typeface="Arial"/>
              <a:buChar char="•"/>
            </a:pPr>
            <a:r>
              <a:rPr lang="en-US" sz="2800">
                <a:solidFill>
                  <a:srgbClr val="000000"/>
                </a:solidFill>
                <a:latin typeface="Montserrat"/>
                <a:ea typeface="Montserrat"/>
                <a:cs typeface="Montserrat"/>
                <a:sym typeface="Montserrat"/>
              </a:rPr>
              <a:t>age_group binning by age groups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high_spender with avg_transaction_value above its mean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active_user based avg_frequency_login_days that is above its mean</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Tenure based on number of years from 2025</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 wallet_x_transaction with points_in_wallet times avg_transaction_value</a:t>
            </a: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pic>
        <p:nvPicPr>
          <p:cNvPr id="16" name="Audio 15">
            <a:extLst>
              <a:ext uri="{FF2B5EF4-FFF2-40B4-BE49-F238E27FC236}">
                <a16:creationId xmlns:a16="http://schemas.microsoft.com/office/drawing/2014/main" id="{5480F208-3536-0CDE-4C5F-72CC7D475D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141"/>
    </mc:Choice>
    <mc:Fallback>
      <p:transition spd="slow" advTm="49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315613" y="1537242"/>
            <a:ext cx="8190238" cy="4504631"/>
          </a:xfrm>
          <a:custGeom>
            <a:avLst/>
            <a:gdLst/>
            <a:ahLst/>
            <a:cxnLst/>
            <a:rect l="l" t="t" r="r" b="b"/>
            <a:pathLst>
              <a:path w="8190238" h="4504631">
                <a:moveTo>
                  <a:pt x="0" y="0"/>
                </a:moveTo>
                <a:lnTo>
                  <a:pt x="8190238" y="0"/>
                </a:lnTo>
                <a:lnTo>
                  <a:pt x="8190238" y="4504631"/>
                </a:lnTo>
                <a:lnTo>
                  <a:pt x="0" y="4504631"/>
                </a:lnTo>
                <a:lnTo>
                  <a:pt x="0" y="0"/>
                </a:lnTo>
                <a:close/>
              </a:path>
            </a:pathLst>
          </a:custGeom>
          <a:blipFill>
            <a:blip r:embed="rId5"/>
            <a:stretch>
              <a:fillRect/>
            </a:stretch>
          </a:blipFill>
        </p:spPr>
        <p:txBody>
          <a:bodyPr/>
          <a:lstStyle/>
          <a:p>
            <a:endParaRPr lang="en-US"/>
          </a:p>
        </p:txBody>
      </p:sp>
      <p:sp>
        <p:nvSpPr>
          <p:cNvPr id="5" name="Freeform 5"/>
          <p:cNvSpPr/>
          <p:nvPr/>
        </p:nvSpPr>
        <p:spPr>
          <a:xfrm>
            <a:off x="9462421" y="5777483"/>
            <a:ext cx="7942171" cy="4437688"/>
          </a:xfrm>
          <a:custGeom>
            <a:avLst/>
            <a:gdLst/>
            <a:ahLst/>
            <a:cxnLst/>
            <a:rect l="l" t="t" r="r" b="b"/>
            <a:pathLst>
              <a:path w="7942171" h="4437688">
                <a:moveTo>
                  <a:pt x="0" y="0"/>
                </a:moveTo>
                <a:lnTo>
                  <a:pt x="7942171" y="0"/>
                </a:lnTo>
                <a:lnTo>
                  <a:pt x="7942171" y="4437688"/>
                </a:lnTo>
                <a:lnTo>
                  <a:pt x="0" y="443768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HISTOGRAM</a:t>
            </a:r>
          </a:p>
        </p:txBody>
      </p:sp>
      <p:sp>
        <p:nvSpPr>
          <p:cNvPr id="7" name="TextBox 7"/>
          <p:cNvSpPr txBox="1"/>
          <p:nvPr/>
        </p:nvSpPr>
        <p:spPr>
          <a:xfrm>
            <a:off x="1028700" y="4111794"/>
            <a:ext cx="7834966" cy="36410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avg_time_spent right skewed but has negative values.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avg_transaction_value, right skewed with possible outliers.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avg_frequency_login_days also has negative values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points_in_wallet bell shaped with some outliers</a:t>
            </a:r>
          </a:p>
        </p:txBody>
      </p:sp>
      <p:sp>
        <p:nvSpPr>
          <p:cNvPr id="8" name="TextBox 8"/>
          <p:cNvSpPr txBox="1"/>
          <p:nvPr/>
        </p:nvSpPr>
        <p:spPr>
          <a:xfrm>
            <a:off x="1028700" y="47625"/>
            <a:ext cx="15945820"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EXPLORATORY DATA ANALYSIS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pic>
        <p:nvPicPr>
          <p:cNvPr id="30" name="Audio 29">
            <a:extLst>
              <a:ext uri="{FF2B5EF4-FFF2-40B4-BE49-F238E27FC236}">
                <a16:creationId xmlns:a16="http://schemas.microsoft.com/office/drawing/2014/main" id="{0F42A1C5-F08C-5DD4-859D-1F6F23941F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197"/>
    </mc:Choice>
    <mc:Fallback>
      <p:transition spd="slow" advTm="3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313480" y="1028700"/>
            <a:ext cx="15661041" cy="1905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AutoShape 3"/>
          <p:cNvSpPr/>
          <p:nvPr/>
        </p:nvSpPr>
        <p:spPr>
          <a:xfrm flipH="1">
            <a:off x="9025591" y="1537242"/>
            <a:ext cx="0" cy="8401935"/>
          </a:xfrm>
          <a:prstGeom prst="line">
            <a:avLst/>
          </a:prstGeom>
          <a:ln w="19050" cap="flat">
            <a:solidFill>
              <a:srgbClr val="989898"/>
            </a:solidFill>
            <a:prstDash val="solid"/>
            <a:headEnd type="none" w="sm" len="sm"/>
            <a:tailEnd type="none" w="sm" len="sm"/>
          </a:ln>
        </p:spPr>
        <p:txBody>
          <a:bodyPr/>
          <a:lstStyle/>
          <a:p>
            <a:endParaRPr lang="en-US"/>
          </a:p>
        </p:txBody>
      </p:sp>
      <p:sp>
        <p:nvSpPr>
          <p:cNvPr id="4" name="Freeform 4"/>
          <p:cNvSpPr/>
          <p:nvPr/>
        </p:nvSpPr>
        <p:spPr>
          <a:xfrm>
            <a:off x="9344450" y="5455573"/>
            <a:ext cx="8322237" cy="4483605"/>
          </a:xfrm>
          <a:custGeom>
            <a:avLst/>
            <a:gdLst/>
            <a:ahLst/>
            <a:cxnLst/>
            <a:rect l="l" t="t" r="r" b="b"/>
            <a:pathLst>
              <a:path w="8322237" h="4483605">
                <a:moveTo>
                  <a:pt x="0" y="0"/>
                </a:moveTo>
                <a:lnTo>
                  <a:pt x="8322236" y="0"/>
                </a:lnTo>
                <a:lnTo>
                  <a:pt x="8322236" y="4483605"/>
                </a:lnTo>
                <a:lnTo>
                  <a:pt x="0" y="4483605"/>
                </a:lnTo>
                <a:lnTo>
                  <a:pt x="0" y="0"/>
                </a:lnTo>
                <a:close/>
              </a:path>
            </a:pathLst>
          </a:custGeom>
          <a:blipFill>
            <a:blip r:embed="rId5"/>
            <a:stretch>
              <a:fillRect/>
            </a:stretch>
          </a:blipFill>
        </p:spPr>
        <p:txBody>
          <a:bodyPr/>
          <a:lstStyle/>
          <a:p>
            <a:endParaRPr lang="en-US"/>
          </a:p>
        </p:txBody>
      </p:sp>
      <p:sp>
        <p:nvSpPr>
          <p:cNvPr id="5" name="Freeform 5"/>
          <p:cNvSpPr/>
          <p:nvPr/>
        </p:nvSpPr>
        <p:spPr>
          <a:xfrm>
            <a:off x="9358166" y="1066800"/>
            <a:ext cx="8294804" cy="4344404"/>
          </a:xfrm>
          <a:custGeom>
            <a:avLst/>
            <a:gdLst/>
            <a:ahLst/>
            <a:cxnLst/>
            <a:rect l="l" t="t" r="r" b="b"/>
            <a:pathLst>
              <a:path w="8294804" h="4344404">
                <a:moveTo>
                  <a:pt x="0" y="0"/>
                </a:moveTo>
                <a:lnTo>
                  <a:pt x="8294804" y="0"/>
                </a:lnTo>
                <a:lnTo>
                  <a:pt x="8294804" y="4344404"/>
                </a:lnTo>
                <a:lnTo>
                  <a:pt x="0" y="434440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965847" y="2355391"/>
            <a:ext cx="6897819" cy="981075"/>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000000"/>
                </a:solidFill>
                <a:latin typeface="Norwester"/>
                <a:ea typeface="Norwester"/>
                <a:cs typeface="Norwester"/>
                <a:sym typeface="Norwester"/>
              </a:rPr>
              <a:t>BOX PLOT</a:t>
            </a:r>
          </a:p>
        </p:txBody>
      </p:sp>
      <p:sp>
        <p:nvSpPr>
          <p:cNvPr id="7" name="TextBox 7"/>
          <p:cNvSpPr txBox="1"/>
          <p:nvPr/>
        </p:nvSpPr>
        <p:spPr>
          <a:xfrm>
            <a:off x="1028700" y="4111794"/>
            <a:ext cx="7834966" cy="2726690"/>
          </a:xfrm>
          <a:prstGeom prst="rect">
            <a:avLst/>
          </a:prstGeom>
        </p:spPr>
        <p:txBody>
          <a:bodyPr lIns="0" tIns="0" rIns="0" bIns="0" rtlCol="0" anchor="t">
            <a:spAutoFit/>
          </a:bodyPr>
          <a:lstStyle/>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avg_transaction_value tend to decrease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avg_frequency_login_days tend to increase as churn risk increases</a:t>
            </a:r>
          </a:p>
          <a:p>
            <a:pPr marL="604519" lvl="1" indent="-302260" algn="l">
              <a:lnSpc>
                <a:spcPts val="3639"/>
              </a:lnSpc>
              <a:buFont typeface="Arial"/>
              <a:buChar char="•"/>
            </a:pPr>
            <a:r>
              <a:rPr lang="en-US" sz="2799">
                <a:solidFill>
                  <a:srgbClr val="000000"/>
                </a:solidFill>
                <a:latin typeface="Montserrat"/>
                <a:ea typeface="Montserrat"/>
                <a:cs typeface="Montserrat"/>
                <a:sym typeface="Montserrat"/>
              </a:rPr>
              <a:t>points_in_wallet tend to decrease as churn risk increases</a:t>
            </a:r>
          </a:p>
        </p:txBody>
      </p:sp>
      <p:sp>
        <p:nvSpPr>
          <p:cNvPr id="8" name="TextBox 8"/>
          <p:cNvSpPr txBox="1"/>
          <p:nvPr/>
        </p:nvSpPr>
        <p:spPr>
          <a:xfrm>
            <a:off x="1313480" y="47625"/>
            <a:ext cx="15661041" cy="981075"/>
          </a:xfrm>
          <a:prstGeom prst="rect">
            <a:avLst/>
          </a:prstGeom>
        </p:spPr>
        <p:txBody>
          <a:bodyPr lIns="0" tIns="0" rIns="0" bIns="0" rtlCol="0" anchor="t">
            <a:spAutoFit/>
          </a:bodyPr>
          <a:lstStyle/>
          <a:p>
            <a:pPr algn="ctr">
              <a:lnSpc>
                <a:spcPts val="7679"/>
              </a:lnSpc>
              <a:spcBef>
                <a:spcPct val="0"/>
              </a:spcBef>
            </a:pPr>
            <a:r>
              <a:rPr lang="en-US" sz="6399">
                <a:solidFill>
                  <a:srgbClr val="E1E2E3"/>
                </a:solidFill>
                <a:latin typeface="Norwester"/>
                <a:ea typeface="Norwester"/>
                <a:cs typeface="Norwester"/>
                <a:sym typeface="Norwester"/>
              </a:rPr>
              <a:t>EXPLORATORY DATA ANALYSIS</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pic>
        <p:nvPicPr>
          <p:cNvPr id="24" name="Audio 23">
            <a:extLst>
              <a:ext uri="{FF2B5EF4-FFF2-40B4-BE49-F238E27FC236}">
                <a16:creationId xmlns:a16="http://schemas.microsoft.com/office/drawing/2014/main" id="{02BDDB83-5C6E-43B1-E4F4-04019B18D0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105"/>
    </mc:Choice>
    <mc:Fallback>
      <p:transition spd="slow" advTm="43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3191</Words>
  <Application>Microsoft Macintosh PowerPoint</Application>
  <PresentationFormat>Custom</PresentationFormat>
  <Paragraphs>256</Paragraphs>
  <Slides>20</Slides>
  <Notes>20</Notes>
  <HiddenSlides>0</HiddenSlides>
  <MMClips>20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Montserrat</vt:lpstr>
      <vt:lpstr>Montserrat Italics</vt:lpstr>
      <vt:lpstr>Calibri</vt:lpstr>
      <vt:lpstr>Montserrat Bold</vt:lpstr>
      <vt:lpstr>Canva Sans</vt:lpstr>
      <vt:lpstr>Montserrat Medium</vt:lpstr>
      <vt:lpstr>Norwester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Lined Minimalist Basic Seminar Presentation</dc:title>
  <cp:lastModifiedBy>Barath Anandaraman</cp:lastModifiedBy>
  <cp:revision>3</cp:revision>
  <dcterms:created xsi:type="dcterms:W3CDTF">2006-08-16T00:00:00Z</dcterms:created>
  <dcterms:modified xsi:type="dcterms:W3CDTF">2025-05-31T02:29:02Z</dcterms:modified>
  <dc:identifier>DAGo3nS8oUc</dc:identifier>
</cp:coreProperties>
</file>